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81" r:id="rId2"/>
    <p:sldId id="283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8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31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aron Elmor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0012"/>
    <a:srgbClr val="E2AC01"/>
    <a:srgbClr val="FFFC00"/>
    <a:srgbClr val="FFE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4" autoAdjust="0"/>
    <p:restoredTop sz="80414"/>
  </p:normalViewPr>
  <p:slideViewPr>
    <p:cSldViewPr snapToGrid="0" snapToObjects="1">
      <p:cViewPr>
        <p:scale>
          <a:sx n="85" d="100"/>
          <a:sy n="85" d="100"/>
        </p:scale>
        <p:origin x="5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3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492DA4-7033-254B-9755-02E963D2D60B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62766-2C43-EF4D-81BB-E60258EC4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597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33186B-3F56-2747-A708-0F062C13EF5A}" type="datetimeFigureOut">
              <a:rPr lang="en-US" smtClean="0"/>
              <a:t>7/28/17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9EB6B-96A1-6146-928C-891905651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632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824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Density: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size,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it’s’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suspicious.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Contract: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sparser,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Size: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bigger,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zh-CN" altLang="en-US" baseline="0" dirty="0" smtClean="0"/>
          </a:p>
          <a:p>
            <a:r>
              <a:rPr lang="en-US" altLang="zh-CN" baseline="0" dirty="0" smtClean="0"/>
              <a:t>Concentration: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same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count,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smaller,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0607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including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equal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mode.</a:t>
            </a:r>
            <a:endParaRPr lang="zh-CN" altLang="en-US" baseline="0" dirty="0" smtClean="0"/>
          </a:p>
          <a:p>
            <a:r>
              <a:rPr lang="en-US" altLang="zh-CN" dirty="0" smtClean="0"/>
              <a:t>So,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endParaRPr lang="zh-CN" alt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219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It 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challenging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evaluate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score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</a:t>
            </a:r>
            <a:r>
              <a:rPr lang="en-US" altLang="zh-CN" dirty="0" smtClean="0"/>
              <a:t>atisfy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axioms.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right?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weeks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metric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months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experiments.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It’s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solve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three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seconds.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49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told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probability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occurrence?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0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4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23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91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8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subsets of events take all the values in time mode, forming 3-mode dense blocks in 4-mode data. The cross- mode results indicate that a group of source IP addresses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packets to multiple destination servers with the same group of ports in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second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one hour.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70054-48A8-7544-A36B-366CD9A93C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30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3A40FC-551C-40A9-9BFC-143089139D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09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Suppose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because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data,</a:t>
            </a:r>
            <a:endParaRPr lang="zh-CN" altLang="en-US" baseline="0" dirty="0" smtClean="0"/>
          </a:p>
          <a:p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boss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gives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wants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inspecting,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fraudulent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promotional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table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billions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records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tens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baseline="0" dirty="0" smtClean="0"/>
              <a:t>columns.</a:t>
            </a:r>
            <a:endParaRPr lang="zh-CN" altLang="en-US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Johnson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Thompson,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including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information.</a:t>
            </a:r>
            <a:endParaRPr lang="zh-CN" altLang="en-US" baseline="0" dirty="0" smtClean="0"/>
          </a:p>
          <a:p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big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endParaRPr lang="zh-CN" alt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06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Let’s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multi-modal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Retweet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hijacking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trend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news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companies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monetary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incentives,</a:t>
            </a:r>
            <a:endParaRPr lang="zh-CN" altLang="en-US" baseline="0" dirty="0" smtClean="0"/>
          </a:p>
          <a:p>
            <a:r>
              <a:rPr lang="en-US" altLang="zh-CN" baseline="0" dirty="0" smtClean="0"/>
              <a:t>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locations,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group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addresses/machines,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manipulating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accounts.</a:t>
            </a:r>
            <a:endParaRPr lang="zh-CN" altLang="en-US" baseline="0" dirty="0" smtClean="0"/>
          </a:p>
          <a:p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inject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often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2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that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injecte</a:t>
            </a:r>
            <a:r>
              <a:rPr lang="en-US" altLang="zh-CN" baseline="0" dirty="0" smtClean="0"/>
              <a:t>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behaviors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blocks.</a:t>
            </a:r>
            <a:r>
              <a:rPr lang="zh-CN" altLang="en-US" baseline="0" dirty="0" smtClean="0"/>
              <a:t> </a:t>
            </a:r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observe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055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say,</a:t>
            </a:r>
            <a:r>
              <a:rPr lang="zh-CN" altLang="en-US" dirty="0" smtClean="0"/>
              <a:t> </a:t>
            </a:r>
            <a:r>
              <a:rPr lang="en-US" altLang="zh-CN" dirty="0" smtClean="0"/>
              <a:t>IP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address?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3-mode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spot…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8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Twitter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collect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lots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signals.</a:t>
            </a:r>
            <a:r>
              <a:rPr lang="en-US" altLang="zh-CN" dirty="0" smtClean="0"/>
              <a:t> We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</a:t>
            </a:r>
            <a:r>
              <a:rPr lang="en-US" altLang="zh-CN" baseline="0" dirty="0" smtClean="0"/>
              <a:t>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…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types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strategies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social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create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fraudsters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hashtags,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URLs.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38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different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which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</a:t>
            </a:r>
            <a:r>
              <a:rPr lang="en-US" altLang="zh-CN" dirty="0" smtClean="0"/>
              <a:t>efore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search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should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evaluate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their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suspiciousness.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27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there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metric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parameters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…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size/volume,</a:t>
            </a:r>
            <a:r>
              <a:rPr lang="zh-CN" altLang="en-US" dirty="0" smtClean="0"/>
              <a:t> </a:t>
            </a:r>
            <a:r>
              <a:rPr lang="en-US" altLang="zh-CN" dirty="0" smtClean="0"/>
              <a:t>mass,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density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example,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number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messages.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suspiciousness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values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two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blocks,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properties…?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96731-B3E5-4462-A5DD-EFA562CE11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7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5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4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3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1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0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714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3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1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79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3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68613-FF0B-4246-B613-8295211CFA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16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DBSCAN" TargetMode="External"/><Relationship Id="rId3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685800" y="4739317"/>
            <a:ext cx="8110368" cy="1220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685800" y="4577933"/>
            <a:ext cx="7456311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 smtClean="0">
                <a:solidFill>
                  <a:schemeClr val="tx1"/>
                </a:solidFill>
              </a:rPr>
              <a:t>Meng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Jiang</a:t>
            </a:r>
          </a:p>
          <a:p>
            <a:pPr algn="l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CSE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40647/60647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Science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Fall</a:t>
            </a:r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2017</a:t>
            </a:r>
            <a:endParaRPr lang="zh-CN" alt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pPr algn="l"/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Introduction to Data Mining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85800" y="2743136"/>
            <a:ext cx="7772400" cy="2268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rgbClr val="FFC000"/>
                </a:solidFill>
              </a:rPr>
              <a:t>Chapter 10.</a:t>
            </a:r>
            <a:br>
              <a:rPr lang="en-US" altLang="zh-CN" dirty="0" smtClean="0">
                <a:solidFill>
                  <a:srgbClr val="FFC000"/>
                </a:solidFill>
              </a:rPr>
            </a:br>
            <a:r>
              <a:rPr lang="en-US" altLang="zh-CN" dirty="0" smtClean="0">
                <a:solidFill>
                  <a:srgbClr val="FFC000"/>
                </a:solidFill>
              </a:rPr>
              <a:t>Cluster</a:t>
            </a:r>
            <a:r>
              <a:rPr lang="zh-CN" altLang="en-US" dirty="0" smtClean="0">
                <a:solidFill>
                  <a:srgbClr val="FFC000"/>
                </a:solidFill>
              </a:rPr>
              <a:t> </a:t>
            </a:r>
            <a:r>
              <a:rPr lang="en-US" altLang="zh-CN" dirty="0" smtClean="0">
                <a:solidFill>
                  <a:srgbClr val="FFC000"/>
                </a:solidFill>
              </a:rPr>
              <a:t>Analysis: DBSCAN</a:t>
            </a:r>
            <a:endParaRPr lang="zh-CN" altLang="en-US" dirty="0" smtClean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2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References: </a:t>
            </a:r>
            <a:r>
              <a:rPr lang="en-US" altLang="en-US" dirty="0" smtClean="0"/>
              <a:t>(</a:t>
            </a:r>
            <a:r>
              <a:rPr lang="en-US" altLang="zh-CN" dirty="0" smtClean="0"/>
              <a:t>III</a:t>
            </a:r>
            <a:r>
              <a:rPr lang="en-US" altLang="en-US" dirty="0" smtClean="0"/>
              <a:t>) </a:t>
            </a:r>
            <a:r>
              <a:rPr lang="en-US" altLang="zh-CN" dirty="0" smtClean="0">
                <a:ea typeface="SimSun" panose="02010600030101010101" pitchFamily="2" charset="-122"/>
              </a:rPr>
              <a:t>Density-based</a:t>
            </a:r>
            <a:r>
              <a:rPr lang="zh-CN" altLang="en-US" dirty="0" smtClean="0">
                <a:ea typeface="SimSun" panose="02010600030101010101" pitchFamily="2" charset="-122"/>
              </a:rPr>
              <a:t> </a:t>
            </a:r>
            <a:r>
              <a:rPr lang="en-US" altLang="zh-CN" dirty="0" smtClean="0">
                <a:ea typeface="SimSun" panose="02010600030101010101" pitchFamily="2" charset="-122"/>
              </a:rPr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 smtClean="0"/>
              <a:t>M. Ester, H.-P. </a:t>
            </a:r>
            <a:r>
              <a:rPr lang="en-US" altLang="zh-CN" dirty="0" err="1" smtClean="0"/>
              <a:t>Kriegel</a:t>
            </a:r>
            <a:r>
              <a:rPr lang="en-US" altLang="zh-CN" dirty="0" smtClean="0"/>
              <a:t>, J. Sander, and X. Xu. A Density-Based Algorithm for Discovering Clusters in Large Spatial Databases. KDD'96</a:t>
            </a:r>
          </a:p>
          <a:p>
            <a:r>
              <a:rPr lang="en-US" altLang="zh-CN" dirty="0" smtClean="0"/>
              <a:t>W. Wang, J. Yang, R. </a:t>
            </a:r>
            <a:r>
              <a:rPr lang="en-US" altLang="zh-CN" dirty="0" err="1" smtClean="0"/>
              <a:t>Muntz</a:t>
            </a:r>
            <a:r>
              <a:rPr lang="en-US" altLang="zh-CN" dirty="0" smtClean="0"/>
              <a:t>, STING: A Statistical Information Grid Approach to Spatial Data Mining, VLDB’97</a:t>
            </a:r>
          </a:p>
          <a:p>
            <a:r>
              <a:rPr lang="en-US" dirty="0" smtClean="0"/>
              <a:t>R. Agrawal, J. </a:t>
            </a:r>
            <a:r>
              <a:rPr lang="en-US" dirty="0" err="1" smtClean="0"/>
              <a:t>Gehrke</a:t>
            </a:r>
            <a:r>
              <a:rPr lang="en-US" dirty="0" smtClean="0"/>
              <a:t>, D. </a:t>
            </a:r>
            <a:r>
              <a:rPr lang="en-US" dirty="0" err="1" smtClean="0"/>
              <a:t>Gunopulos</a:t>
            </a:r>
            <a:r>
              <a:rPr lang="en-US" dirty="0" smtClean="0"/>
              <a:t>, and P. </a:t>
            </a:r>
            <a:r>
              <a:rPr lang="en-US" dirty="0" err="1" smtClean="0"/>
              <a:t>Raghavan</a:t>
            </a:r>
            <a:r>
              <a:rPr lang="en-US" dirty="0" smtClean="0"/>
              <a:t>. Automatic Subspace Clustering of High Dimensional Data for Data Mining Applications. SIGMOD’98</a:t>
            </a:r>
          </a:p>
          <a:p>
            <a:r>
              <a:rPr lang="en-US" dirty="0" smtClean="0"/>
              <a:t>A. </a:t>
            </a:r>
            <a:r>
              <a:rPr lang="en-US" dirty="0" err="1" smtClean="0"/>
              <a:t>Hinneburg</a:t>
            </a:r>
            <a:r>
              <a:rPr lang="en-US" dirty="0" smtClean="0"/>
              <a:t> and D. A. </a:t>
            </a:r>
            <a:r>
              <a:rPr lang="en-US" dirty="0" err="1" smtClean="0"/>
              <a:t>Keim</a:t>
            </a:r>
            <a:r>
              <a:rPr lang="en-US" dirty="0" smtClean="0"/>
              <a:t>. An Efficient Approach to Clustering in Large Multimedia Databases with Noise. KDD’98</a:t>
            </a:r>
          </a:p>
          <a:p>
            <a:r>
              <a:rPr lang="en-US" dirty="0" smtClean="0"/>
              <a:t>M. </a:t>
            </a:r>
            <a:r>
              <a:rPr lang="en-US" dirty="0" err="1" smtClean="0"/>
              <a:t>Ankerst</a:t>
            </a:r>
            <a:r>
              <a:rPr lang="en-US" dirty="0" smtClean="0"/>
              <a:t>, M. M. </a:t>
            </a:r>
            <a:r>
              <a:rPr lang="en-US" dirty="0" err="1" smtClean="0"/>
              <a:t>Breunig</a:t>
            </a:r>
            <a:r>
              <a:rPr lang="en-US" dirty="0" smtClean="0"/>
              <a:t>, H.-P. </a:t>
            </a:r>
            <a:r>
              <a:rPr lang="en-US" dirty="0" err="1" smtClean="0"/>
              <a:t>Kriegel</a:t>
            </a:r>
            <a:r>
              <a:rPr lang="en-US" dirty="0" smtClean="0"/>
              <a:t>, and J. Sander. Optics: Ordering Points to Identify the Clustering Structure. SIGMOD’99</a:t>
            </a:r>
          </a:p>
          <a:p>
            <a:r>
              <a:rPr lang="en-US" altLang="en-US" dirty="0" smtClean="0"/>
              <a:t>M. Ester. Density-Based Clustering. In (Chapter 5) Aggarwal and Reddy (eds.), Data Clustering: Algorithms and Applications . CRC Press. 2014</a:t>
            </a:r>
          </a:p>
          <a:p>
            <a:r>
              <a:rPr lang="en-US" dirty="0" smtClean="0"/>
              <a:t>W. Cheng, W. Wang, and S. Batista.  Grid-based Clustering. In </a:t>
            </a:r>
            <a:r>
              <a:rPr lang="en-US" altLang="en-US" dirty="0" smtClean="0"/>
              <a:t>(Chapter 6) Aggarwal and Reddy (eds.), Data Clustering: Algorithms and Applications. CRC Press. 2014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32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6304" y="1371600"/>
            <a:ext cx="7848600" cy="1927225"/>
          </a:xfrm>
        </p:spPr>
        <p:txBody>
          <a:bodyPr/>
          <a:lstStyle/>
          <a:p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General</a:t>
            </a:r>
            <a:r>
              <a:rPr lang="zh-CN" altLang="en-US" sz="4000" dirty="0" smtClean="0"/>
              <a:t> </a:t>
            </a:r>
            <a:r>
              <a:rPr lang="en-US" altLang="zh-CN" sz="4000" b="1" dirty="0"/>
              <a:t>S</a:t>
            </a:r>
            <a:r>
              <a:rPr lang="en-US" altLang="zh-CN" sz="4000" b="1" dirty="0" smtClean="0"/>
              <a:t>uspiciousness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M</a:t>
            </a:r>
            <a:r>
              <a:rPr lang="en-US" altLang="zh-CN" sz="4000" dirty="0" smtClean="0"/>
              <a:t>etric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for</a:t>
            </a:r>
            <a:r>
              <a:rPr lang="zh-CN" altLang="en-US" sz="4000" dirty="0"/>
              <a:t> </a:t>
            </a:r>
            <a:r>
              <a:rPr lang="en-US" altLang="zh-CN" sz="4000" b="1" dirty="0" smtClean="0"/>
              <a:t>Dense</a:t>
            </a:r>
            <a:r>
              <a:rPr lang="zh-CN" altLang="en-US" sz="4000" b="1" dirty="0" smtClean="0"/>
              <a:t> </a:t>
            </a:r>
            <a:r>
              <a:rPr lang="en-US" altLang="zh-CN" sz="4000" b="1" dirty="0" smtClean="0"/>
              <a:t>Blocks</a:t>
            </a:r>
            <a:r>
              <a:rPr lang="zh-CN" altLang="en-US" sz="4000" dirty="0"/>
              <a:t> </a:t>
            </a:r>
            <a:r>
              <a:rPr lang="en-US" altLang="zh-CN" sz="4000" dirty="0" smtClean="0"/>
              <a:t>in</a:t>
            </a:r>
            <a:r>
              <a:rPr lang="zh-CN" altLang="en-US" sz="4000" dirty="0" smtClean="0"/>
              <a:t> </a:t>
            </a:r>
            <a:r>
              <a:rPr lang="en-US" altLang="zh-CN" sz="4000" b="1" dirty="0"/>
              <a:t>M</a:t>
            </a:r>
            <a:r>
              <a:rPr lang="en-US" altLang="zh-CN" sz="4000" b="1" dirty="0" smtClean="0"/>
              <a:t>ultimodal</a:t>
            </a:r>
            <a:r>
              <a:rPr lang="zh-CN" altLang="en-US" sz="4000" dirty="0" smtClean="0"/>
              <a:t> </a:t>
            </a:r>
            <a:r>
              <a:rPr lang="en-US" altLang="zh-CN" sz="4000" dirty="0"/>
              <a:t>D</a:t>
            </a:r>
            <a:r>
              <a:rPr lang="en-US" altLang="zh-CN" sz="4000" dirty="0" smtClean="0"/>
              <a:t>ata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839104" cy="1752600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Meng Jiang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smtClean="0"/>
              <a:t>Joint work with</a:t>
            </a:r>
            <a:endParaRPr lang="zh-CN" altLang="en-US" dirty="0" smtClean="0"/>
          </a:p>
          <a:p>
            <a:r>
              <a:rPr lang="en-US" altLang="zh-CN" dirty="0" smtClean="0"/>
              <a:t>Alex </a:t>
            </a:r>
            <a:r>
              <a:rPr lang="en-US" altLang="zh-CN" dirty="0" err="1" smtClean="0"/>
              <a:t>Beutel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Peng Cui, Bryan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Hooi</a:t>
            </a:r>
            <a:r>
              <a:rPr lang="en-US" altLang="zh-CN" dirty="0"/>
              <a:t>,</a:t>
            </a:r>
            <a:endParaRPr lang="zh-CN" altLang="en-US" dirty="0"/>
          </a:p>
          <a:p>
            <a:r>
              <a:rPr lang="en-US" altLang="zh-CN" dirty="0" err="1" smtClean="0"/>
              <a:t>Shiqiang</a:t>
            </a:r>
            <a:r>
              <a:rPr lang="en-US" altLang="zh-CN" dirty="0" smtClean="0"/>
              <a:t> Yang,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Christos </a:t>
            </a:r>
            <a:r>
              <a:rPr lang="en-US" altLang="zh-CN" dirty="0" err="1" smtClean="0"/>
              <a:t>Faloutsos</a:t>
            </a:r>
            <a:endParaRPr lang="zh-CN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915" y="567409"/>
            <a:ext cx="3347899" cy="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Suppose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Twitter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81" y="2452451"/>
            <a:ext cx="3150682" cy="31436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239151"/>
            <a:ext cx="5451524" cy="19453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3330194" y="1685355"/>
            <a:ext cx="5562286" cy="2338944"/>
          </a:xfrm>
          <a:prstGeom prst="wedgeEllipseCallout">
            <a:avLst>
              <a:gd name="adj1" fmla="val -86459"/>
              <a:gd name="adj2" fmla="val 2412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>
                <a:solidFill>
                  <a:schemeClr val="tx1"/>
                </a:solidFill>
              </a:rPr>
              <a:t>My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boss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wants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me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to</a:t>
            </a:r>
            <a:endParaRPr lang="zh-CN" altLang="en-US" sz="2400" dirty="0">
              <a:solidFill>
                <a:schemeClr val="tx1"/>
              </a:solidFill>
            </a:endParaRPr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catch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fraud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in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such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a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big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table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–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billions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records,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tens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of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columns</a:t>
            </a:r>
            <a:r>
              <a:rPr lang="en-US" altLang="zh-CN" sz="2400" dirty="0" smtClean="0">
                <a:solidFill>
                  <a:schemeClr val="tx1"/>
                </a:solidFill>
              </a:rPr>
              <a:t>!!!</a:t>
            </a:r>
            <a:r>
              <a:rPr lang="zh-CN" altLang="en-US" sz="2400" dirty="0" smtClean="0">
                <a:solidFill>
                  <a:schemeClr val="tx1"/>
                </a:solidFill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</a:rPr>
              <a:t>How?!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07912" y="6184539"/>
            <a:ext cx="14670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rgbClr val="FF0000"/>
                </a:solidFill>
              </a:rPr>
              <a:t>fraud</a:t>
            </a:r>
            <a:r>
              <a:rPr lang="zh-CN" altLang="en-US" sz="3600" b="1" dirty="0">
                <a:solidFill>
                  <a:srgbClr val="FF0000"/>
                </a:solidFill>
              </a:rPr>
              <a:t> </a:t>
            </a:r>
            <a:endParaRPr lang="en-US" sz="3600" dirty="0"/>
          </a:p>
        </p:txBody>
      </p:sp>
      <p:sp>
        <p:nvSpPr>
          <p:cNvPr id="10" name="Rectangle 9"/>
          <p:cNvSpPr/>
          <p:nvPr/>
        </p:nvSpPr>
        <p:spPr>
          <a:xfrm>
            <a:off x="3351236" y="5616137"/>
            <a:ext cx="5535697" cy="568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6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smtClean="0"/>
              <a:t>Massive</a:t>
            </a:r>
            <a:r>
              <a:rPr lang="zh-CN" altLang="en-US" sz="3600" dirty="0" smtClean="0"/>
              <a:t> </a:t>
            </a:r>
            <a:r>
              <a:rPr lang="en-US" altLang="zh-CN" sz="3600" b="1" dirty="0" smtClean="0"/>
              <a:t>Multi-Modal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Data:</a:t>
            </a:r>
            <a:r>
              <a:rPr lang="zh-CN" altLang="en-US" sz="3600" dirty="0"/>
              <a:t/>
            </a:r>
            <a:br>
              <a:rPr lang="zh-CN" altLang="en-US" sz="3600" dirty="0"/>
            </a:br>
            <a:r>
              <a:rPr lang="en-US" altLang="zh-CN" sz="3600" dirty="0" smtClean="0"/>
              <a:t>Lines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(Mass)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&amp;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Columns</a:t>
            </a:r>
            <a:r>
              <a:rPr lang="zh-CN" altLang="en-US" sz="3600" dirty="0" smtClean="0"/>
              <a:t> </a:t>
            </a:r>
            <a:r>
              <a:rPr lang="en-US" altLang="zh-CN" sz="3600" dirty="0" smtClean="0"/>
              <a:t>(Mode)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38" name="表格 4"/>
          <p:cNvGraphicFramePr>
            <a:graphicFrameLocks noGrp="1"/>
          </p:cNvGraphicFramePr>
          <p:nvPr>
            <p:extLst/>
          </p:nvPr>
        </p:nvGraphicFramePr>
        <p:xfrm>
          <a:off x="179511" y="2060848"/>
          <a:ext cx="878497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6184"/>
                <a:gridCol w="1272142"/>
                <a:gridCol w="1464163"/>
                <a:gridCol w="1224135"/>
                <a:gridCol w="1656184"/>
                <a:gridCol w="15121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/>
                        <a:t>Dataset</a:t>
                      </a:r>
                      <a:endParaRPr lang="zh-CN" altLang="en-US" sz="2400" b="1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Mode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Mass</a:t>
                      </a:r>
                      <a:endParaRPr lang="zh-CN" altLang="en-US" sz="2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Retweeting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Root ID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#retweet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29.5M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19.8M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27.8M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211.7M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Trending (Hashtag)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User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Hashtag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(min)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#tweet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81.2M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1.6M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47.7M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56.9K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276.9M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altLang="zh-CN" sz="2000" b="1" dirty="0" smtClean="0"/>
                        <a:t>Network attacks</a:t>
                      </a:r>
                    </a:p>
                    <a:p>
                      <a:r>
                        <a:rPr lang="en-US" altLang="zh-CN" sz="2000" b="1" dirty="0" smtClean="0"/>
                        <a:t>(LBNL)</a:t>
                      </a:r>
                      <a:endParaRPr lang="zh-CN" alt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Src</a:t>
                      </a:r>
                      <a:r>
                        <a:rPr lang="en-US" altLang="zh-CN" sz="2400" b="1" dirty="0" smtClean="0"/>
                        <a:t>-IP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 smtClean="0"/>
                        <a:t>Dest</a:t>
                      </a:r>
                      <a:r>
                        <a:rPr lang="en-US" altLang="zh-CN" sz="2400" b="1" baseline="0" dirty="0" smtClean="0"/>
                        <a:t>-</a:t>
                      </a:r>
                      <a:r>
                        <a:rPr lang="en-US" altLang="zh-CN" sz="2400" b="1" dirty="0" smtClean="0"/>
                        <a:t>IP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Port</a:t>
                      </a:r>
                      <a:endParaRPr lang="zh-CN" alt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 smtClean="0"/>
                        <a:t>Time</a:t>
                      </a:r>
                      <a:r>
                        <a:rPr lang="en-US" altLang="zh-CN" sz="2400" b="1" baseline="0" dirty="0" smtClean="0"/>
                        <a:t> (sec)</a:t>
                      </a:r>
                      <a:endParaRPr lang="zh-CN" altLang="en-US" sz="2400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smtClean="0"/>
                        <a:t>#packet</a:t>
                      </a:r>
                      <a:endParaRPr lang="zh-CN" altLang="en-US" sz="2400" b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2,345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2,355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6,055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3,610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smtClean="0"/>
                        <a:t>230,836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137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Suspicious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Behaviors</a:t>
            </a:r>
            <a:r>
              <a:rPr lang="zh-CN" altLang="en-US" sz="3200" dirty="0"/>
              <a:t> </a:t>
            </a:r>
            <a:r>
              <a:rPr lang="en-US" altLang="zh-CN" sz="3200" dirty="0" smtClean="0"/>
              <a:t>in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Multi-Modal</a:t>
            </a:r>
            <a:r>
              <a:rPr lang="zh-CN" altLang="en-US" sz="3200" b="1" dirty="0" smtClean="0"/>
              <a:t> </a:t>
            </a:r>
            <a:r>
              <a:rPr lang="en-US" altLang="zh-CN" sz="3200" dirty="0" smtClean="0"/>
              <a:t>Data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95291"/>
            <a:ext cx="3604374" cy="288856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529" y="1744444"/>
            <a:ext cx="716171" cy="7161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39" y="2902118"/>
            <a:ext cx="890820" cy="5951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2" y="5299386"/>
            <a:ext cx="1396788" cy="13967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825" y="1540024"/>
            <a:ext cx="716171" cy="7161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183" y="1778013"/>
            <a:ext cx="716171" cy="71617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94" y="1760808"/>
            <a:ext cx="716171" cy="7161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447" y="1540024"/>
            <a:ext cx="716171" cy="71617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4110" y="1778012"/>
            <a:ext cx="716171" cy="7161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207" y="1797203"/>
            <a:ext cx="716171" cy="71617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266" y="1778011"/>
            <a:ext cx="716171" cy="71617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4624" y="1540024"/>
            <a:ext cx="716171" cy="71617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426" y="4391331"/>
            <a:ext cx="557631" cy="9080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6210" y="4019898"/>
            <a:ext cx="1430741" cy="14307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6255" y="3536013"/>
            <a:ext cx="890820" cy="59516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242" y="3014412"/>
            <a:ext cx="890820" cy="59516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2682" y="3051079"/>
            <a:ext cx="890820" cy="59516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14" y="3238431"/>
            <a:ext cx="890820" cy="59516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659799" y="5450639"/>
            <a:ext cx="420555" cy="418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298877" y="5299386"/>
            <a:ext cx="584389" cy="570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94723" y="376805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858139" y="3763191"/>
            <a:ext cx="1" cy="513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5568996" y="2511389"/>
            <a:ext cx="997069" cy="469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566065" y="2494182"/>
            <a:ext cx="1198532" cy="503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Arc 56"/>
          <p:cNvSpPr/>
          <p:nvPr/>
        </p:nvSpPr>
        <p:spPr>
          <a:xfrm rot="17272805">
            <a:off x="3661262" y="2273578"/>
            <a:ext cx="914400" cy="914400"/>
          </a:xfrm>
          <a:prstGeom prst="arc">
            <a:avLst>
              <a:gd name="adj1" fmla="val 14803465"/>
              <a:gd name="adj2" fmla="val 0"/>
            </a:avLst>
          </a:prstGeom>
          <a:ln w="76200"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0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987277" y="278092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249457" y="298718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1232255" y="227455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-145598" y="299995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692046" y="184951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1756392" y="403414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1812540" y="359052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91104" y="468118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1305558" y="513651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35"/>
          <p:cNvCxnSpPr/>
          <p:nvPr/>
        </p:nvCxnSpPr>
        <p:spPr>
          <a:xfrm>
            <a:off x="1510324" y="369138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195" y="1817284"/>
            <a:ext cx="5425490" cy="434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6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5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0" name="立方体 11"/>
          <p:cNvSpPr/>
          <p:nvPr/>
        </p:nvSpPr>
        <p:spPr>
          <a:xfrm>
            <a:off x="4051639" y="286867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14"/>
          <p:cNvSpPr/>
          <p:nvPr/>
        </p:nvSpPr>
        <p:spPr>
          <a:xfrm rot="16200000">
            <a:off x="3308025" y="295589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4879635" y="230078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6502759" y="311226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3" name="矩形 20"/>
          <p:cNvSpPr/>
          <p:nvPr/>
        </p:nvSpPr>
        <p:spPr>
          <a:xfrm>
            <a:off x="4321881" y="184708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3176589" y="297263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6886332" y="341501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4701491" y="330778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0" name="直接连接符 30"/>
          <p:cNvCxnSpPr/>
          <p:nvPr/>
        </p:nvCxnSpPr>
        <p:spPr>
          <a:xfrm>
            <a:off x="4879635" y="304276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立方体 50"/>
          <p:cNvSpPr/>
          <p:nvPr/>
        </p:nvSpPr>
        <p:spPr>
          <a:xfrm>
            <a:off x="3832953" y="463162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4979385" y="516075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5194493" y="379141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矩形 15"/>
          <p:cNvSpPr/>
          <p:nvPr/>
        </p:nvSpPr>
        <p:spPr>
          <a:xfrm>
            <a:off x="7230410" y="2536707"/>
            <a:ext cx="189346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+Hashtag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+URL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+Product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+Location</a:t>
            </a:r>
            <a:endParaRPr lang="zh-CN" altLang="en-US" sz="2800" b="1" dirty="0" smtClean="0">
              <a:solidFill>
                <a:srgbClr val="FF0000"/>
              </a:solidFill>
            </a:endParaRPr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+…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/>
              <a:t>Dense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Blocks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Indicates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552" y="5658941"/>
            <a:ext cx="919578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i="1" dirty="0" smtClean="0"/>
              <a:t>Question</a:t>
            </a:r>
            <a:r>
              <a:rPr lang="en-US" altLang="zh-CN" sz="3200" dirty="0" smtClean="0"/>
              <a:t>: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Which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suspicious?</a:t>
            </a:r>
          </a:p>
          <a:p>
            <a:r>
              <a:rPr lang="en-US" altLang="zh-CN" sz="3200" dirty="0" smtClean="0"/>
              <a:t>We need a metric to evaluate the suspiciousness.</a:t>
            </a:r>
            <a:endParaRPr lang="zh-CN" alt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3999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Metric Criteria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522474"/>
            <a:ext cx="8229600" cy="6497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800" b="1" dirty="0" smtClean="0"/>
              <a:t>What properties are required of a good metric?</a:t>
            </a:r>
            <a:endParaRPr lang="en-US" sz="2800" b="1" dirty="0"/>
          </a:p>
        </p:txBody>
      </p:sp>
      <p:sp>
        <p:nvSpPr>
          <p:cNvPr id="7" name="Cube 6"/>
          <p:cNvSpPr/>
          <p:nvPr/>
        </p:nvSpPr>
        <p:spPr>
          <a:xfrm>
            <a:off x="481029" y="2278844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5778667" y="2159122"/>
            <a:ext cx="2798618" cy="2613890"/>
          </a:xfrm>
          <a:prstGeom prst="cube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038952" y="3365870"/>
            <a:ext cx="953567" cy="439838"/>
          </a:xfrm>
          <a:prstGeom prst="cube">
            <a:avLst>
              <a:gd name="adj" fmla="val 46053"/>
            </a:avLst>
          </a:prstGeom>
          <a:solidFill>
            <a:schemeClr val="accent2">
              <a:alpha val="66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7069362" y="3975353"/>
            <a:ext cx="423470" cy="439837"/>
          </a:xfrm>
          <a:prstGeom prst="cube">
            <a:avLst>
              <a:gd name="adj" fmla="val 3194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8754" y="5048713"/>
            <a:ext cx="1725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endParaRPr lang="en-US" sz="22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3430732" y="2278844"/>
            <a:ext cx="2196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N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⨉ N</a:t>
            </a:r>
            <a:r>
              <a:rPr lang="en-US" sz="2400" baseline="-25000" dirty="0" smtClean="0"/>
              <a:t>3</a:t>
            </a:r>
            <a:endParaRPr lang="en-US" sz="2400" baseline="-25000" dirty="0"/>
          </a:p>
        </p:txBody>
      </p:sp>
      <p:sp>
        <p:nvSpPr>
          <p:cNvPr id="13" name="TextBox 12"/>
          <p:cNvSpPr txBox="1"/>
          <p:nvPr/>
        </p:nvSpPr>
        <p:spPr>
          <a:xfrm>
            <a:off x="3349709" y="2818069"/>
            <a:ext cx="2358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Count data with </a:t>
            </a:r>
            <a:br>
              <a:rPr lang="en-US" sz="2400" dirty="0" smtClean="0"/>
            </a:br>
            <a:r>
              <a:rPr lang="en-US" sz="2400" dirty="0" smtClean="0"/>
              <a:t>total “mass” </a:t>
            </a:r>
            <a:r>
              <a:rPr lang="en-US" sz="2400" i="1" dirty="0" smtClean="0"/>
              <a:t>C</a:t>
            </a:r>
            <a:endParaRPr lang="en-US" sz="2400" i="1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8832" y="4993882"/>
            <a:ext cx="191270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n’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2</a:t>
            </a:r>
            <a:r>
              <a:rPr lang="en-US" sz="2200" dirty="0" smtClean="0"/>
              <a:t> ⨉ n’</a:t>
            </a:r>
            <a:r>
              <a:rPr lang="en-US" sz="2200" baseline="-25000" dirty="0" smtClean="0"/>
              <a:t>3</a:t>
            </a:r>
          </a:p>
          <a:p>
            <a:pPr algn="ctr"/>
            <a:r>
              <a:rPr lang="en-US" sz="2200" dirty="0"/>
              <a:t>m</a:t>
            </a:r>
            <a:r>
              <a:rPr lang="en-US" sz="2200" dirty="0" smtClean="0"/>
              <a:t>ass c’</a:t>
            </a:r>
          </a:p>
          <a:p>
            <a:pPr algn="ctr"/>
            <a:r>
              <a:rPr lang="en-US" sz="2200" dirty="0"/>
              <a:t>d</a:t>
            </a:r>
            <a:r>
              <a:rPr lang="en-US" sz="2200" dirty="0" smtClean="0"/>
              <a:t>ensity </a:t>
            </a:r>
            <a:r>
              <a:rPr lang="en-US" sz="2200" dirty="0" err="1" smtClean="0"/>
              <a:t>ρ</a:t>
            </a:r>
            <a:r>
              <a:rPr lang="en-US" sz="2200" dirty="0" smtClean="0"/>
              <a:t>’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5181" y="4987158"/>
            <a:ext cx="7328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6" name="TextBox 15"/>
          <p:cNvSpPr txBox="1"/>
          <p:nvPr/>
        </p:nvSpPr>
        <p:spPr>
          <a:xfrm>
            <a:off x="5537235" y="4932327"/>
            <a:ext cx="731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 dirty="0" smtClean="0"/>
              <a:t>f(</a:t>
            </a:r>
            <a:endParaRPr lang="en-US" sz="7000" dirty="0"/>
          </a:p>
        </p:txBody>
      </p:sp>
      <p:sp>
        <p:nvSpPr>
          <p:cNvPr id="17" name="TextBox 16"/>
          <p:cNvSpPr txBox="1"/>
          <p:nvPr/>
        </p:nvSpPr>
        <p:spPr>
          <a:xfrm>
            <a:off x="2796198" y="4935822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8" name="TextBox 17"/>
          <p:cNvSpPr txBox="1"/>
          <p:nvPr/>
        </p:nvSpPr>
        <p:spPr>
          <a:xfrm>
            <a:off x="8038709" y="4895736"/>
            <a:ext cx="45717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0"/>
              <a:t>)</a:t>
            </a:r>
            <a:endParaRPr lang="en-US" sz="7000" dirty="0"/>
          </a:p>
        </p:txBody>
      </p:sp>
      <p:sp>
        <p:nvSpPr>
          <p:cNvPr id="19" name="TextBox 18"/>
          <p:cNvSpPr txBox="1"/>
          <p:nvPr/>
        </p:nvSpPr>
        <p:spPr>
          <a:xfrm>
            <a:off x="4056601" y="5134084"/>
            <a:ext cx="765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vs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6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Cluster</a:t>
            </a:r>
            <a:r>
              <a:rPr lang="zh-CN" altLang="en-US" dirty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Cluster Analysis: An Introduction</a:t>
            </a:r>
          </a:p>
          <a:p>
            <a:r>
              <a:rPr lang="en-US" altLang="zh-CN" dirty="0" smtClean="0"/>
              <a:t>Partitioning Methods</a:t>
            </a:r>
          </a:p>
          <a:p>
            <a:r>
              <a:rPr lang="en-US" altLang="zh-CN" b="1" dirty="0" smtClean="0"/>
              <a:t>Density-based Methods</a:t>
            </a:r>
          </a:p>
          <a:p>
            <a:r>
              <a:rPr lang="en-US" altLang="zh-CN" dirty="0" smtClean="0"/>
              <a:t>Evaluation of Clustering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99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Axioms 1-4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97" y="1891196"/>
            <a:ext cx="8583406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02" y="1407489"/>
            <a:ext cx="4606734" cy="4837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616" y="6211196"/>
            <a:ext cx="5806384" cy="49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Axiom 5: Multimodal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" y="1486216"/>
            <a:ext cx="8747217" cy="649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50018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including a mode is the same </a:t>
            </a:r>
            <a:r>
              <a:rPr lang="en-US" sz="2800" dirty="0" smtClean="0"/>
              <a:t>as</a:t>
            </a:r>
          </a:p>
          <a:p>
            <a:pPr algn="ctr"/>
            <a:r>
              <a:rPr lang="en-US" sz="2800" dirty="0" smtClean="0"/>
              <a:t>including </a:t>
            </a:r>
            <a:r>
              <a:rPr lang="en-US" sz="2800" dirty="0"/>
              <a:t>all values for that mode.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583" y="5106689"/>
            <a:ext cx="171450" cy="1714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4213460" y="4224094"/>
            <a:ext cx="52129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=</a:t>
            </a:r>
          </a:p>
        </p:txBody>
      </p:sp>
      <p:sp>
        <p:nvSpPr>
          <p:cNvPr id="10" name="Cube 9"/>
          <p:cNvSpPr/>
          <p:nvPr/>
        </p:nvSpPr>
        <p:spPr>
          <a:xfrm>
            <a:off x="2756148" y="4672712"/>
            <a:ext cx="859676" cy="867953"/>
          </a:xfrm>
          <a:prstGeom prst="cube">
            <a:avLst>
              <a:gd name="adj" fmla="val 8186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Cube 10"/>
          <p:cNvSpPr/>
          <p:nvPr/>
        </p:nvSpPr>
        <p:spPr>
          <a:xfrm>
            <a:off x="1136520" y="3284984"/>
            <a:ext cx="2648425" cy="2516186"/>
          </a:xfrm>
          <a:prstGeom prst="cube">
            <a:avLst/>
          </a:prstGeom>
          <a:solidFill>
            <a:schemeClr val="accent1">
              <a:alpha val="29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Rectangle 2"/>
          <p:cNvSpPr/>
          <p:nvPr/>
        </p:nvSpPr>
        <p:spPr>
          <a:xfrm>
            <a:off x="5267721" y="3592863"/>
            <a:ext cx="1993769" cy="190042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3851" y="5893817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▶ New information (more modes) can </a:t>
            </a:r>
            <a:r>
              <a:rPr lang="en-US" sz="2800" dirty="0" smtClean="0"/>
              <a:t>only</a:t>
            </a:r>
          </a:p>
          <a:p>
            <a:pPr algn="ctr"/>
            <a:r>
              <a:rPr lang="en-US" sz="2800" dirty="0" smtClean="0"/>
              <a:t>make </a:t>
            </a:r>
            <a:r>
              <a:rPr lang="en-US" sz="2800" dirty="0"/>
              <a:t>our blocks more suspicious</a:t>
            </a:r>
          </a:p>
        </p:txBody>
      </p:sp>
    </p:spTree>
    <p:extLst>
      <p:ext uri="{BB962C8B-B14F-4D97-AF65-F5344CB8AC3E}">
        <p14:creationId xmlns:p14="http://schemas.microsoft.com/office/powerpoint/2010/main" val="9428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 smtClean="0"/>
              <a:t>Our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Principled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Idea:</a:t>
            </a:r>
            <a:r>
              <a:rPr lang="zh-CN" altLang="en-US" sz="3200" dirty="0"/>
              <a:t> </a:t>
            </a:r>
            <a:r>
              <a:rPr lang="en-US" altLang="zh-CN" sz="3200" b="1" dirty="0" smtClean="0"/>
              <a:t>Scoring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Suspiciousness</a:t>
            </a:r>
            <a:endParaRPr lang="en-US" sz="3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8" name="矩形 10"/>
          <p:cNvSpPr/>
          <p:nvPr/>
        </p:nvSpPr>
        <p:spPr>
          <a:xfrm>
            <a:off x="1986911" y="2455418"/>
            <a:ext cx="1392770" cy="11035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立方体 11"/>
          <p:cNvSpPr/>
          <p:nvPr/>
        </p:nvSpPr>
        <p:spPr>
          <a:xfrm>
            <a:off x="5051273" y="2543161"/>
            <a:ext cx="2558807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12"/>
          <p:cNvSpPr/>
          <p:nvPr/>
        </p:nvSpPr>
        <p:spPr>
          <a:xfrm rot="16200000">
            <a:off x="1249091" y="2661677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3" name="矩形 13"/>
          <p:cNvSpPr/>
          <p:nvPr/>
        </p:nvSpPr>
        <p:spPr>
          <a:xfrm>
            <a:off x="2231889" y="1949046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4" name="矩形 14"/>
          <p:cNvSpPr/>
          <p:nvPr/>
        </p:nvSpPr>
        <p:spPr>
          <a:xfrm rot="16200000">
            <a:off x="4307659" y="2630382"/>
            <a:ext cx="8851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user</a:t>
            </a:r>
            <a:endParaRPr lang="zh-CN" altLang="en-US" sz="2800" dirty="0"/>
          </a:p>
        </p:txBody>
      </p:sp>
      <p:sp>
        <p:nvSpPr>
          <p:cNvPr id="46" name="矩形 15"/>
          <p:cNvSpPr/>
          <p:nvPr/>
        </p:nvSpPr>
        <p:spPr>
          <a:xfrm>
            <a:off x="5879269" y="1975278"/>
            <a:ext cx="864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time</a:t>
            </a:r>
            <a:endParaRPr lang="zh-CN" altLang="en-US" sz="2800" dirty="0"/>
          </a:p>
        </p:txBody>
      </p:sp>
      <p:sp>
        <p:nvSpPr>
          <p:cNvPr id="47" name="矩形 16"/>
          <p:cNvSpPr/>
          <p:nvPr/>
        </p:nvSpPr>
        <p:spPr>
          <a:xfrm rot="19102004">
            <a:off x="7502393" y="2786757"/>
            <a:ext cx="522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IP</a:t>
            </a:r>
            <a:endParaRPr lang="zh-CN" altLang="en-US" sz="2800" dirty="0"/>
          </a:p>
        </p:txBody>
      </p:sp>
      <p:sp>
        <p:nvSpPr>
          <p:cNvPr id="50" name="矩形 17"/>
          <p:cNvSpPr/>
          <p:nvPr/>
        </p:nvSpPr>
        <p:spPr>
          <a:xfrm rot="16200000">
            <a:off x="854036" y="2674448"/>
            <a:ext cx="7857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225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1" name="矩形 18"/>
          <p:cNvSpPr/>
          <p:nvPr/>
        </p:nvSpPr>
        <p:spPr>
          <a:xfrm>
            <a:off x="1691680" y="1524000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200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2" name="矩形 19"/>
          <p:cNvSpPr/>
          <p:nvPr/>
        </p:nvSpPr>
        <p:spPr>
          <a:xfrm>
            <a:off x="2756026" y="3708636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27</a:t>
            </a:r>
            <a:r>
              <a:rPr lang="en-US" altLang="zh-CN" sz="2800" dirty="0">
                <a:solidFill>
                  <a:srgbClr val="FF0000"/>
                </a:solidFill>
              </a:rPr>
              <a:t>,</a:t>
            </a:r>
            <a:r>
              <a:rPr lang="en-US" altLang="zh-CN" sz="2800" dirty="0" smtClean="0">
                <a:solidFill>
                  <a:srgbClr val="FF0000"/>
                </a:solidFill>
              </a:rPr>
              <a:t>313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3" name="矩形 20"/>
          <p:cNvSpPr/>
          <p:nvPr/>
        </p:nvSpPr>
        <p:spPr>
          <a:xfrm>
            <a:off x="5321515" y="1521578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120 minutes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5" name="矩形 21"/>
          <p:cNvSpPr/>
          <p:nvPr/>
        </p:nvSpPr>
        <p:spPr>
          <a:xfrm rot="16200000">
            <a:off x="4176223" y="2647127"/>
            <a:ext cx="5854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40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6" name="矩形 22"/>
          <p:cNvSpPr/>
          <p:nvPr/>
        </p:nvSpPr>
        <p:spPr>
          <a:xfrm rot="19243471">
            <a:off x="7885966" y="3089504"/>
            <a:ext cx="3850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2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58" name="矩形 23"/>
          <p:cNvSpPr/>
          <p:nvPr/>
        </p:nvSpPr>
        <p:spPr>
          <a:xfrm>
            <a:off x="5701125" y="2982273"/>
            <a:ext cx="12859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</a:rPr>
              <a:t>12,375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59" name="直接连接符 25"/>
          <p:cNvCxnSpPr/>
          <p:nvPr/>
        </p:nvCxnSpPr>
        <p:spPr>
          <a:xfrm>
            <a:off x="2812174" y="3265016"/>
            <a:ext cx="282306" cy="489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30"/>
          <p:cNvCxnSpPr/>
          <p:nvPr/>
        </p:nvCxnSpPr>
        <p:spPr>
          <a:xfrm>
            <a:off x="5879269" y="2717253"/>
            <a:ext cx="216024" cy="3311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立方体 48"/>
          <p:cNvSpPr/>
          <p:nvPr/>
        </p:nvSpPr>
        <p:spPr>
          <a:xfrm>
            <a:off x="1090738" y="4355673"/>
            <a:ext cx="3122996" cy="1126697"/>
          </a:xfrm>
          <a:prstGeom prst="cube">
            <a:avLst>
              <a:gd name="adj" fmla="val 96092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立方体 49"/>
          <p:cNvSpPr/>
          <p:nvPr/>
        </p:nvSpPr>
        <p:spPr>
          <a:xfrm>
            <a:off x="2305192" y="4811008"/>
            <a:ext cx="694088" cy="216023"/>
          </a:xfrm>
          <a:prstGeom prst="cube">
            <a:avLst>
              <a:gd name="adj" fmla="val 96092"/>
            </a:avLst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立方体 50"/>
          <p:cNvSpPr/>
          <p:nvPr/>
        </p:nvSpPr>
        <p:spPr>
          <a:xfrm>
            <a:off x="4832587" y="4306113"/>
            <a:ext cx="3122996" cy="1126697"/>
          </a:xfrm>
          <a:prstGeom prst="cube">
            <a:avLst>
              <a:gd name="adj" fmla="val 37966"/>
            </a:avLst>
          </a:prstGeom>
          <a:blipFill>
            <a:blip r:embed="rId4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立方体 51"/>
          <p:cNvSpPr/>
          <p:nvPr/>
        </p:nvSpPr>
        <p:spPr>
          <a:xfrm>
            <a:off x="5979019" y="4835242"/>
            <a:ext cx="439682" cy="341748"/>
          </a:xfrm>
          <a:prstGeom prst="cube">
            <a:avLst/>
          </a:prstGeom>
          <a:blipFill>
            <a:blip r:embed="rId3"/>
            <a:tile tx="0" ty="0" sx="100000" sy="100000" flip="none" algn="tl"/>
          </a:blip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7" name="直接连接符 42"/>
          <p:cNvCxnSpPr/>
          <p:nvPr/>
        </p:nvCxnSpPr>
        <p:spPr>
          <a:xfrm>
            <a:off x="6194127" y="3465906"/>
            <a:ext cx="47452" cy="1369336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直接连接符 35"/>
          <p:cNvCxnSpPr/>
          <p:nvPr/>
        </p:nvCxnSpPr>
        <p:spPr>
          <a:xfrm>
            <a:off x="2509958" y="3365877"/>
            <a:ext cx="246068" cy="1445131"/>
          </a:xfrm>
          <a:prstGeom prst="line">
            <a:avLst/>
          </a:prstGeom>
          <a:ln w="63500" cmpd="dbl">
            <a:solidFill>
              <a:srgbClr val="7030A0"/>
            </a:solidFill>
            <a:tailEnd type="stealth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爆炸形 2 4"/>
          <p:cNvSpPr/>
          <p:nvPr/>
        </p:nvSpPr>
        <p:spPr>
          <a:xfrm>
            <a:off x="1784607" y="5486205"/>
            <a:ext cx="5574786" cy="1291989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Probability</a:t>
            </a:r>
            <a:endParaRPr lang="zh-CN" altLang="en-US" sz="3200" b="1" dirty="0"/>
          </a:p>
        </p:txBody>
      </p:sp>
      <p:sp>
        <p:nvSpPr>
          <p:cNvPr id="28" name="矩形 31"/>
          <p:cNvSpPr/>
          <p:nvPr/>
        </p:nvSpPr>
        <p:spPr>
          <a:xfrm>
            <a:off x="367204" y="5837462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0.9%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29" name="矩形 32"/>
          <p:cNvSpPr/>
          <p:nvPr/>
        </p:nvSpPr>
        <p:spPr>
          <a:xfrm>
            <a:off x="7366055" y="5809033"/>
            <a:ext cx="14927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0.05%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</a:t>
            </a:r>
            <a:r>
              <a:rPr lang="zh-CN" altLang="en-US" smtClean="0"/>
              <a:t> </a:t>
            </a:r>
            <a:r>
              <a:rPr lang="en-US" altLang="zh-CN" smtClean="0"/>
              <a:t>General</a:t>
            </a:r>
            <a:r>
              <a:rPr lang="zh-CN" altLang="en-US" smtClean="0"/>
              <a:t> </a:t>
            </a:r>
            <a:r>
              <a:rPr lang="en-US" altLang="zh-CN" smtClean="0"/>
              <a:t>Suspiciousness</a:t>
            </a:r>
            <a:r>
              <a:rPr lang="zh-CN" altLang="en-US" smtClean="0"/>
              <a:t> </a:t>
            </a:r>
            <a:r>
              <a:rPr lang="en-US" altLang="zh-CN" smtClean="0"/>
              <a:t>Metric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Negative log likelihood of block’s probability</a:t>
            </a:r>
            <a:endParaRPr lang="en-US" altLang="zh-CN" sz="2800" i="1" dirty="0"/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43" y="2825593"/>
            <a:ext cx="7113308" cy="3727855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67" y="2174572"/>
            <a:ext cx="6897284" cy="531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86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mtClean="0"/>
              <a:t>CrossSpot:</a:t>
            </a:r>
            <a:r>
              <a:rPr lang="zh-CN" altLang="en-US" smtClean="0"/>
              <a:t> </a:t>
            </a:r>
            <a:r>
              <a:rPr lang="en-US" altLang="zh-CN" smtClean="0"/>
              <a:t>Local</a:t>
            </a:r>
            <a:r>
              <a:rPr lang="zh-CN" altLang="en-US" smtClean="0"/>
              <a:t> </a:t>
            </a:r>
            <a:r>
              <a:rPr lang="en-US" altLang="zh-CN" smtClean="0"/>
              <a:t>Search</a:t>
            </a:r>
            <a:r>
              <a:rPr lang="zh-CN" altLang="en-US" smtClean="0"/>
              <a:t> </a:t>
            </a:r>
            <a:r>
              <a:rPr lang="en-US" altLang="zh-CN" smtClean="0"/>
              <a:t>with</a:t>
            </a:r>
            <a:r>
              <a:rPr lang="zh-CN" altLang="en-US" smtClean="0"/>
              <a:t> </a:t>
            </a:r>
            <a:r>
              <a:rPr lang="en-US" altLang="zh-CN" smtClean="0"/>
              <a:t>the</a:t>
            </a:r>
            <a:r>
              <a:rPr lang="zh-CN" altLang="en-US" smtClean="0"/>
              <a:t> </a:t>
            </a:r>
            <a:r>
              <a:rPr lang="en-US" altLang="zh-CN" smtClean="0"/>
              <a:t>Metric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block,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adjust</a:t>
            </a:r>
            <a:r>
              <a:rPr lang="zh-CN" altLang="en-US" dirty="0" smtClean="0"/>
              <a:t> </a:t>
            </a:r>
            <a:r>
              <a:rPr lang="en-US" altLang="zh-CN" dirty="0" smtClean="0"/>
              <a:t>values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mode,</a:t>
            </a:r>
            <a:r>
              <a:rPr lang="zh-CN" altLang="en-US" dirty="0" smtClean="0"/>
              <a:t> </a:t>
            </a:r>
            <a:r>
              <a:rPr lang="en-US" altLang="zh-CN" dirty="0" smtClean="0"/>
              <a:t>until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convergence.</a:t>
            </a:r>
            <a:endParaRPr lang="zh-CN" altLang="en-US" dirty="0" smtClean="0"/>
          </a:p>
          <a:p>
            <a:r>
              <a:rPr lang="en-US" altLang="zh-CN" dirty="0" smtClean="0"/>
              <a:t>Seed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selection:</a:t>
            </a:r>
            <a:r>
              <a:rPr lang="zh-CN" altLang="en-US" dirty="0" smtClean="0"/>
              <a:t> </a:t>
            </a:r>
            <a:r>
              <a:rPr lang="en-US" altLang="zh-CN" dirty="0" smtClean="0"/>
              <a:t>HOSVD,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LockInfer</a:t>
            </a:r>
            <a:r>
              <a:rPr lang="zh-CN" altLang="en-US" dirty="0" smtClean="0"/>
              <a:t> </a:t>
            </a:r>
            <a:r>
              <a:rPr lang="en-US" altLang="zh-CN" dirty="0" smtClean="0"/>
              <a:t>[PAKDD’14]</a:t>
            </a:r>
            <a:endParaRPr lang="zh-CN" altLang="en-US" dirty="0" smtClean="0"/>
          </a:p>
          <a:p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convergence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altLang="zh-CN" dirty="0" smtClean="0"/>
              <a:t>Parallelize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machines: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Scalable!</a:t>
            </a:r>
          </a:p>
          <a:p>
            <a:endParaRPr lang="en-US" altLang="zh-CN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95" y="3356992"/>
            <a:ext cx="77448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8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2816"/>
            <a:ext cx="6219458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Advantage: “Suspiciousness”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CrossSpot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Score dense blocks</a:t>
            </a:r>
          </a:p>
          <a:p>
            <a:r>
              <a:rPr lang="en-US" altLang="zh-CN" sz="2800" dirty="0" smtClean="0"/>
              <a:t>Target multi-modal data</a:t>
            </a:r>
          </a:p>
          <a:p>
            <a:r>
              <a:rPr lang="en-US" altLang="zh-CN" sz="2800" dirty="0" smtClean="0"/>
              <a:t>Satisfy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axioms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Performance: Synthetic Data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Experiments: Synthetic data</a:t>
            </a:r>
          </a:p>
          <a:p>
            <a:pPr lvl="1"/>
            <a:r>
              <a:rPr lang="en-US" altLang="zh-CN" sz="2400" dirty="0" smtClean="0"/>
              <a:t>1,000×1,000×1,000 of 10,000 random data</a:t>
            </a:r>
          </a:p>
          <a:p>
            <a:pPr lvl="1"/>
            <a:r>
              <a:rPr lang="en-US" altLang="zh-CN" sz="2400" dirty="0" smtClean="0"/>
              <a:t>Block#1: 30×30×30 of 512	</a:t>
            </a:r>
            <a:r>
              <a:rPr lang="zh-CN" altLang="en-US" sz="2400" dirty="0" smtClean="0"/>
              <a:t>	</a:t>
            </a:r>
            <a:r>
              <a:rPr lang="en-US" altLang="zh-CN" sz="2400" dirty="0" smtClean="0"/>
              <a:t>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modes</a:t>
            </a:r>
          </a:p>
          <a:p>
            <a:pPr lvl="1"/>
            <a:r>
              <a:rPr lang="en-US" altLang="zh-CN" sz="2400" dirty="0" smtClean="0"/>
              <a:t>Block#2: 30×30×1,000 of 512	2 modes</a:t>
            </a:r>
          </a:p>
          <a:p>
            <a:pPr lvl="1"/>
            <a:r>
              <a:rPr lang="en-US" altLang="zh-CN" sz="2400" dirty="0" smtClean="0"/>
              <a:t>Block#3: 30×1,000×30 of 512	2 modes</a:t>
            </a:r>
          </a:p>
          <a:p>
            <a:pPr lvl="1"/>
            <a:r>
              <a:rPr lang="en-US" altLang="zh-CN" sz="2400" dirty="0" smtClean="0"/>
              <a:t>Block#4: 1,000×30×30 of 512	2 modes</a:t>
            </a:r>
          </a:p>
          <a:p>
            <a:pPr lvl="1"/>
            <a:endParaRPr lang="en-US" altLang="zh-CN" sz="2400" dirty="0" smtClean="0"/>
          </a:p>
          <a:p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" y="4437112"/>
            <a:ext cx="8968696" cy="18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56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Performance: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Manipulating Trends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33" y="3645024"/>
            <a:ext cx="8869055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4" y="1700808"/>
            <a:ext cx="6654431" cy="1545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67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Performance:</a:t>
            </a:r>
            <a:r>
              <a:rPr lang="zh-CN" altLang="en-US" dirty="0"/>
              <a:t> </a:t>
            </a:r>
            <a:r>
              <a:rPr lang="en-US" dirty="0" smtClean="0"/>
              <a:t>Network Blocks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29" y="1972097"/>
            <a:ext cx="8363582" cy="27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0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kern="0" dirty="0"/>
              <a:t>Density-Based and Grid-Based Clustering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Density-Based Clustering</a:t>
            </a: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Basic Concepts</a:t>
            </a:r>
            <a:endParaRPr lang="en-US" dirty="0">
              <a:solidFill>
                <a:prstClr val="black"/>
              </a:solidFill>
            </a:endParaRP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b="1" dirty="0">
                <a:solidFill>
                  <a:prstClr val="black"/>
                </a:solidFill>
              </a:rPr>
              <a:t>DBSCAN: A </a:t>
            </a:r>
            <a:r>
              <a:rPr lang="en-US" altLang="zh-CN" b="1" dirty="0">
                <a:solidFill>
                  <a:srgbClr val="000000"/>
                </a:solidFill>
              </a:rPr>
              <a:t>Density-Based Clustering Algorithm</a:t>
            </a:r>
            <a:endParaRPr lang="en-US" b="1" dirty="0">
              <a:solidFill>
                <a:prstClr val="black"/>
              </a:solidFill>
            </a:endParaRPr>
          </a:p>
          <a:p>
            <a:pPr lvl="1"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prstClr val="black"/>
                </a:solidFill>
              </a:rPr>
              <a:t>OPTICS: </a:t>
            </a:r>
            <a:r>
              <a:rPr lang="en-US" altLang="zh-CN" dirty="0">
                <a:solidFill>
                  <a:srgbClr val="000000"/>
                </a:solidFill>
              </a:rPr>
              <a:t>Ordering Points To Identify Clustering Structure</a:t>
            </a:r>
            <a:endParaRPr lang="en-US" dirty="0">
              <a:solidFill>
                <a:prstClr val="black"/>
              </a:solidFill>
            </a:endParaRPr>
          </a:p>
          <a:p>
            <a:pPr defTabSz="1219110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Grid-Based Clustering Methods 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Basic Concepts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STING: A Statistical Information Grid Approach</a:t>
            </a:r>
            <a:endParaRPr lang="en-US" dirty="0">
              <a:solidFill>
                <a:prstClr val="black"/>
              </a:solidFill>
            </a:endParaRPr>
          </a:p>
          <a:p>
            <a:pPr lvl="1">
              <a:spcBef>
                <a:spcPts val="1200"/>
              </a:spcBef>
              <a:spcAft>
                <a:spcPts val="600"/>
              </a:spcAft>
            </a:pPr>
            <a:r>
              <a:rPr lang="en-US" altLang="zh-CN" dirty="0">
                <a:solidFill>
                  <a:srgbClr val="000000"/>
                </a:solidFill>
              </a:rPr>
              <a:t>CLIQUE: Grid-Based Subspace </a:t>
            </a:r>
            <a:r>
              <a:rPr lang="en-US" altLang="zh-CN" dirty="0" smtClean="0">
                <a:solidFill>
                  <a:srgbClr val="000000"/>
                </a:solidFill>
              </a:rPr>
              <a:t>Clustering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8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Proposed a general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“suspiciousness” 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metric based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probability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for multi-modal behaviors</a:t>
            </a:r>
          </a:p>
          <a:p>
            <a:r>
              <a:rPr lang="en-US" altLang="zh-CN" sz="2800" dirty="0" err="1" smtClean="0"/>
              <a:t>CrossSpot</a:t>
            </a:r>
            <a:r>
              <a:rPr lang="en-US" altLang="zh-CN" sz="2800" dirty="0" smtClean="0"/>
              <a:t>: Proposed 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local search algorithm for catching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suspicious behaviors</a:t>
            </a:r>
            <a:endParaRPr lang="zh-CN" altLang="en-US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1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Density-Based Clustering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Clustering based on density (a local cluster criterion), such as density-connected points</a:t>
            </a:r>
          </a:p>
          <a:p>
            <a:r>
              <a:rPr lang="en-US" altLang="zh-CN" dirty="0" smtClean="0"/>
              <a:t>Major features:</a:t>
            </a:r>
          </a:p>
          <a:p>
            <a:pPr lvl="1"/>
            <a:r>
              <a:rPr lang="en-US" altLang="zh-CN" dirty="0" smtClean="0"/>
              <a:t>Discover clusters of arbitrary shape</a:t>
            </a:r>
          </a:p>
          <a:p>
            <a:pPr lvl="1"/>
            <a:r>
              <a:rPr lang="en-US" altLang="zh-CN" dirty="0" smtClean="0"/>
              <a:t>Handle noise</a:t>
            </a:r>
          </a:p>
          <a:p>
            <a:pPr lvl="1"/>
            <a:r>
              <a:rPr lang="en-US" altLang="zh-CN" dirty="0" smtClean="0"/>
              <a:t>One scan (only examine the local region to justify density)</a:t>
            </a:r>
          </a:p>
          <a:p>
            <a:pPr lvl="1"/>
            <a:r>
              <a:rPr lang="en-US" altLang="zh-CN" dirty="0" smtClean="0"/>
              <a:t>Need density parameters as termination condition</a:t>
            </a:r>
          </a:p>
          <a:p>
            <a:r>
              <a:rPr lang="en-US" altLang="zh-CN" dirty="0" smtClean="0"/>
              <a:t>Several interesting studies:</a:t>
            </a:r>
          </a:p>
          <a:p>
            <a:pPr lvl="1"/>
            <a:r>
              <a:rPr lang="en-US" altLang="zh-CN" dirty="0" smtClean="0"/>
              <a:t>DBSCAN: Ester, et al. (KDD’96)</a:t>
            </a:r>
          </a:p>
          <a:p>
            <a:pPr lvl="1"/>
            <a:r>
              <a:rPr lang="en-US" altLang="zh-CN" dirty="0" smtClean="0"/>
              <a:t>OPTICS: </a:t>
            </a:r>
            <a:r>
              <a:rPr lang="en-US" altLang="zh-CN" dirty="0" err="1" smtClean="0"/>
              <a:t>Ankerst</a:t>
            </a:r>
            <a:r>
              <a:rPr lang="en-US" altLang="zh-CN" dirty="0" smtClean="0"/>
              <a:t>, et al (SIGMOD’99)</a:t>
            </a:r>
          </a:p>
          <a:p>
            <a:pPr lvl="1"/>
            <a:r>
              <a:rPr lang="en-US" altLang="zh-CN" dirty="0" smtClean="0"/>
              <a:t>DENCLUE: </a:t>
            </a:r>
            <a:r>
              <a:rPr lang="en-US" altLang="zh-CN" dirty="0" err="1" smtClean="0"/>
              <a:t>Hinneburg</a:t>
            </a:r>
            <a:r>
              <a:rPr lang="en-US" altLang="zh-CN" dirty="0" smtClean="0"/>
              <a:t> &amp; D. </a:t>
            </a:r>
            <a:r>
              <a:rPr lang="en-US" altLang="zh-CN" dirty="0" err="1" smtClean="0"/>
              <a:t>Keim</a:t>
            </a:r>
            <a:r>
              <a:rPr lang="en-US" altLang="zh-CN" dirty="0" smtClean="0"/>
              <a:t>  (KDD’98)</a:t>
            </a:r>
          </a:p>
          <a:p>
            <a:pPr lvl="1"/>
            <a:r>
              <a:rPr lang="en-US" altLang="zh-CN" dirty="0" smtClean="0"/>
              <a:t>CLIQUE: Agrawal, et al. (SIGMOD’98) (also, grid-based)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81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DBSCAN: A Density-Based Spatial Clustering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84653" cy="5121275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>
                <a:ea typeface="SimSun" panose="02010600030101010101" pitchFamily="2" charset="-122"/>
              </a:rPr>
              <a:t>DBSCAN (M. Ester, H.-P. </a:t>
            </a:r>
            <a:r>
              <a:rPr lang="en-US" altLang="zh-CN" sz="2400" dirty="0" err="1">
                <a:ea typeface="SimSun" panose="02010600030101010101" pitchFamily="2" charset="-122"/>
              </a:rPr>
              <a:t>Kriegel</a:t>
            </a:r>
            <a:r>
              <a:rPr lang="en-US" altLang="zh-CN" sz="2400" dirty="0">
                <a:ea typeface="SimSun" panose="02010600030101010101" pitchFamily="2" charset="-122"/>
              </a:rPr>
              <a:t>, J. Sander, and X. Xu, KDD’96)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Discovers clusters of arbitrary shape: </a:t>
            </a:r>
            <a:r>
              <a:rPr lang="en-US" altLang="zh-CN" sz="2400" u="sng" dirty="0">
                <a:ea typeface="SimSun" panose="02010600030101010101" pitchFamily="2" charset="-122"/>
              </a:rPr>
              <a:t>D</a:t>
            </a:r>
            <a:r>
              <a:rPr lang="en-US" altLang="zh-CN" sz="2400" dirty="0">
                <a:ea typeface="SimSun" panose="02010600030101010101" pitchFamily="2" charset="-122"/>
              </a:rPr>
              <a:t>ensity-</a:t>
            </a:r>
            <a:r>
              <a:rPr lang="en-US" altLang="zh-CN" sz="2400" u="sng" dirty="0">
                <a:ea typeface="SimSun" panose="02010600030101010101" pitchFamily="2" charset="-122"/>
              </a:rPr>
              <a:t>B</a:t>
            </a:r>
            <a:r>
              <a:rPr lang="en-US" altLang="zh-CN" sz="2400" dirty="0">
                <a:ea typeface="SimSun" panose="02010600030101010101" pitchFamily="2" charset="-122"/>
              </a:rPr>
              <a:t>ased </a:t>
            </a:r>
            <a:r>
              <a:rPr lang="en-US" altLang="zh-CN" sz="2400" u="sng" dirty="0">
                <a:ea typeface="SimSun" panose="02010600030101010101" pitchFamily="2" charset="-122"/>
              </a:rPr>
              <a:t>S</a:t>
            </a:r>
            <a:r>
              <a:rPr lang="en-US" altLang="zh-CN" sz="2400" dirty="0">
                <a:ea typeface="SimSun" panose="02010600030101010101" pitchFamily="2" charset="-122"/>
              </a:rPr>
              <a:t>patial </a:t>
            </a:r>
            <a:r>
              <a:rPr lang="en-US" altLang="zh-CN" sz="2400" u="sng" dirty="0">
                <a:ea typeface="SimSun" panose="02010600030101010101" pitchFamily="2" charset="-122"/>
              </a:rPr>
              <a:t>C</a:t>
            </a:r>
            <a:r>
              <a:rPr lang="en-US" altLang="zh-CN" sz="2400" dirty="0">
                <a:ea typeface="SimSun" panose="02010600030101010101" pitchFamily="2" charset="-122"/>
              </a:rPr>
              <a:t>lustering of </a:t>
            </a:r>
            <a:r>
              <a:rPr lang="en-US" altLang="zh-CN" sz="2400" u="sng" dirty="0">
                <a:ea typeface="SimSun" panose="02010600030101010101" pitchFamily="2" charset="-122"/>
              </a:rPr>
              <a:t>A</a:t>
            </a:r>
            <a:r>
              <a:rPr lang="en-US" altLang="zh-CN" sz="2400" dirty="0">
                <a:ea typeface="SimSun" panose="02010600030101010101" pitchFamily="2" charset="-122"/>
              </a:rPr>
              <a:t>pplications with </a:t>
            </a:r>
            <a:r>
              <a:rPr lang="en-US" altLang="zh-CN" sz="2400" u="sng" dirty="0"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ea typeface="SimSun" panose="02010600030101010101" pitchFamily="2" charset="-122"/>
              </a:rPr>
              <a:t>oise 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A </a:t>
            </a:r>
            <a:r>
              <a:rPr lang="en-US" altLang="zh-CN" sz="2400" i="1" dirty="0">
                <a:ea typeface="SimSun" panose="02010600030101010101" pitchFamily="2" charset="-122"/>
              </a:rPr>
              <a:t>density-based</a:t>
            </a:r>
            <a:r>
              <a:rPr lang="en-US" altLang="zh-CN" sz="2400" dirty="0">
                <a:ea typeface="SimSun" panose="02010600030101010101" pitchFamily="2" charset="-122"/>
              </a:rPr>
              <a:t> notion of cluster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 </a:t>
            </a:r>
            <a:r>
              <a:rPr lang="en-US" altLang="zh-CN" sz="2400" b="1" i="1" dirty="0">
                <a:ea typeface="SimSun" panose="02010600030101010101" pitchFamily="2" charset="-122"/>
              </a:rPr>
              <a:t>cluster</a:t>
            </a:r>
            <a:r>
              <a:rPr lang="en-US" altLang="zh-CN" sz="2400" dirty="0">
                <a:ea typeface="SimSun" panose="02010600030101010101" pitchFamily="2" charset="-122"/>
              </a:rPr>
              <a:t> is defined as a </a:t>
            </a:r>
            <a:r>
              <a:rPr lang="en-US" altLang="zh-CN" sz="2400" b="1" dirty="0">
                <a:ea typeface="SimSun" panose="02010600030101010101" pitchFamily="2" charset="-122"/>
              </a:rPr>
              <a:t>maximal</a:t>
            </a:r>
            <a:r>
              <a:rPr lang="en-US" altLang="zh-CN" sz="2400" dirty="0">
                <a:ea typeface="SimSun" panose="02010600030101010101" pitchFamily="2" charset="-122"/>
              </a:rPr>
              <a:t> set of </a:t>
            </a:r>
            <a:r>
              <a:rPr lang="en-US" altLang="zh-CN" sz="2400" b="1" dirty="0">
                <a:ea typeface="SimSun" panose="02010600030101010101" pitchFamily="2" charset="-122"/>
              </a:rPr>
              <a:t>density-connected</a:t>
            </a:r>
            <a:r>
              <a:rPr lang="en-US" altLang="zh-CN" sz="2400" dirty="0">
                <a:ea typeface="SimSun" panose="02010600030101010101" pitchFamily="2" charset="-122"/>
              </a:rPr>
              <a:t> points</a:t>
            </a:r>
          </a:p>
          <a:p>
            <a:pPr marL="285744" lvl="1" indent="-285744">
              <a:buClr>
                <a:srgbClr val="0000CC"/>
              </a:buClr>
            </a:pPr>
            <a:r>
              <a:rPr lang="en-US" altLang="zh-CN" sz="2400" dirty="0">
                <a:ea typeface="SimSun" panose="02010600030101010101" pitchFamily="2" charset="-122"/>
              </a:rPr>
              <a:t>Two parameters</a:t>
            </a:r>
            <a:r>
              <a:rPr lang="en-US" altLang="zh-CN" sz="2400" i="1" dirty="0">
                <a:ea typeface="SimSun" panose="02010600030101010101" pitchFamily="2" charset="-122"/>
              </a:rPr>
              <a:t>:</a:t>
            </a:r>
          </a:p>
          <a:p>
            <a:pPr lvl="1"/>
            <a:r>
              <a:rPr lang="en-US" altLang="zh-CN" sz="2400" i="1" dirty="0">
                <a:solidFill>
                  <a:srgbClr val="FF0000"/>
                </a:solidFill>
                <a:ea typeface="SimSun" panose="02010600030101010101" pitchFamily="2" charset="-122"/>
              </a:rPr>
              <a:t>Eps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(</a:t>
            </a:r>
            <a:r>
              <a:rPr lang="el-GR" altLang="zh-CN" sz="2400" i="1" dirty="0">
                <a:solidFill>
                  <a:srgbClr val="FF0000"/>
                </a:solidFill>
                <a:ea typeface="SimSun" pitchFamily="2" charset="-122"/>
              </a:rPr>
              <a:t>ε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)</a:t>
            </a:r>
            <a:r>
              <a:rPr lang="en-US" altLang="zh-CN" sz="2400" dirty="0">
                <a:ea typeface="SimSun" panose="02010600030101010101" pitchFamily="2" charset="-122"/>
              </a:rPr>
              <a:t>: Maximum radius of the neighborhood</a:t>
            </a:r>
          </a:p>
          <a:p>
            <a:pPr lvl="1"/>
            <a:r>
              <a:rPr lang="en-US" altLang="zh-CN" sz="2400" i="1" dirty="0" err="1">
                <a:solidFill>
                  <a:srgbClr val="FF0000"/>
                </a:solidFill>
                <a:ea typeface="SimSun" panose="02010600030101010101" pitchFamily="2" charset="-122"/>
              </a:rPr>
              <a:t>MinPts</a:t>
            </a:r>
            <a:r>
              <a:rPr lang="en-US" altLang="zh-CN" sz="2400" dirty="0">
                <a:ea typeface="SimSun" panose="02010600030101010101" pitchFamily="2" charset="-122"/>
              </a:rPr>
              <a:t>: Minimum number of points in the </a:t>
            </a:r>
            <a:r>
              <a:rPr lang="en-US" altLang="zh-CN" sz="2400" dirty="0" smtClean="0">
                <a:ea typeface="SimSun" panose="02010600030101010101" pitchFamily="2" charset="-122"/>
              </a:rPr>
              <a:t>Eps-neighborhood </a:t>
            </a:r>
            <a:r>
              <a:rPr lang="en-US" altLang="zh-CN" sz="2400" dirty="0">
                <a:ea typeface="SimSun" panose="02010600030101010101" pitchFamily="2" charset="-122"/>
              </a:rPr>
              <a:t>of a point</a:t>
            </a:r>
          </a:p>
          <a:p>
            <a:r>
              <a:rPr lang="en-US" altLang="zh-CN" sz="2400" dirty="0">
                <a:ea typeface="SimSun" panose="02010600030101010101" pitchFamily="2" charset="-122"/>
              </a:rPr>
              <a:t>The Eps(</a:t>
            </a:r>
            <a:r>
              <a:rPr lang="el-GR" altLang="zh-CN" sz="2400" i="1" dirty="0">
                <a:ea typeface="SimSun" pitchFamily="2" charset="-122"/>
              </a:rPr>
              <a:t>ε</a:t>
            </a:r>
            <a:r>
              <a:rPr lang="en-US" altLang="zh-CN" sz="2400" dirty="0">
                <a:ea typeface="SimSun" pitchFamily="2" charset="-122"/>
              </a:rPr>
              <a:t>)-neighborhood of a point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: </a:t>
            </a:r>
          </a:p>
          <a:p>
            <a:pPr lvl="1"/>
            <a:r>
              <a:rPr lang="en-US" altLang="zh-CN" sz="2400" i="1" dirty="0" err="1">
                <a:ea typeface="SimSun" panose="02010600030101010101" pitchFamily="2" charset="-122"/>
              </a:rPr>
              <a:t>N</a:t>
            </a:r>
            <a:r>
              <a:rPr lang="en-US" altLang="zh-CN" sz="2400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sz="2400" i="1" dirty="0">
                <a:ea typeface="SimSun" panose="02010600030101010101" pitchFamily="2" charset="-122"/>
              </a:rPr>
              <a:t>(q)</a:t>
            </a:r>
            <a:r>
              <a:rPr lang="en-US" altLang="zh-CN" sz="2400" dirty="0">
                <a:ea typeface="SimSun" panose="02010600030101010101" pitchFamily="2" charset="-122"/>
              </a:rPr>
              <a:t>: {p belongs to D | </a:t>
            </a:r>
            <a:r>
              <a:rPr lang="en-US" altLang="zh-CN" sz="2400" dirty="0" err="1">
                <a:ea typeface="SimSun" panose="02010600030101010101" pitchFamily="2" charset="-122"/>
              </a:rPr>
              <a:t>dist</a:t>
            </a:r>
            <a:r>
              <a:rPr lang="en-US" altLang="zh-CN" sz="2400" dirty="0">
                <a:ea typeface="SimSun" panose="02010600030101010101" pitchFamily="2" charset="-122"/>
              </a:rPr>
              <a:t>(p, q) ≤ Eps}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5</a:t>
            </a:fld>
            <a:endParaRPr lang="en-US"/>
          </a:p>
        </p:txBody>
      </p:sp>
      <p:grpSp>
        <p:nvGrpSpPr>
          <p:cNvPr id="5" name="Group 50"/>
          <p:cNvGrpSpPr>
            <a:grpSpLocks/>
          </p:cNvGrpSpPr>
          <p:nvPr/>
        </p:nvGrpSpPr>
        <p:grpSpPr bwMode="auto">
          <a:xfrm>
            <a:off x="5931554" y="1842307"/>
            <a:ext cx="2854387" cy="1663700"/>
            <a:chOff x="5264150" y="4648200"/>
            <a:chExt cx="2854387" cy="1663700"/>
          </a:xfrm>
        </p:grpSpPr>
        <p:sp>
          <p:nvSpPr>
            <p:cNvPr id="6" name="Rectangle 2072"/>
            <p:cNvSpPr>
              <a:spLocks noChangeArrowheads="1"/>
            </p:cNvSpPr>
            <p:nvPr/>
          </p:nvSpPr>
          <p:spPr bwMode="auto">
            <a:xfrm>
              <a:off x="6940550" y="5453053"/>
              <a:ext cx="1177987" cy="7239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MinPts</a:t>
              </a:r>
              <a:r>
                <a:rPr lang="en-US" altLang="zh-CN" sz="1800" dirty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 = 5</a:t>
              </a:r>
            </a:p>
            <a:p>
              <a:pPr defTabSz="914400" fontAlgn="base"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Eps = 1 cm</a:t>
              </a:r>
            </a:p>
          </p:txBody>
        </p:sp>
        <p:grpSp>
          <p:nvGrpSpPr>
            <p:cNvPr id="7" name="Group 49"/>
            <p:cNvGrpSpPr>
              <a:grpSpLocks/>
            </p:cNvGrpSpPr>
            <p:nvPr/>
          </p:nvGrpSpPr>
          <p:grpSpPr bwMode="auto">
            <a:xfrm>
              <a:off x="5264150" y="4648200"/>
              <a:ext cx="1663700" cy="1663700"/>
              <a:chOff x="5264150" y="4648200"/>
              <a:chExt cx="1663700" cy="1663700"/>
            </a:xfrm>
          </p:grpSpPr>
          <p:sp>
            <p:nvSpPr>
              <p:cNvPr id="8" name="Oval 2054"/>
              <p:cNvSpPr>
                <a:spLocks noChangeArrowheads="1"/>
              </p:cNvSpPr>
              <p:nvPr/>
            </p:nvSpPr>
            <p:spPr bwMode="auto">
              <a:xfrm>
                <a:off x="5375275" y="54308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9" name="Oval 2055"/>
              <p:cNvSpPr>
                <a:spLocks noChangeArrowheads="1"/>
              </p:cNvSpPr>
              <p:nvPr/>
            </p:nvSpPr>
            <p:spPr bwMode="auto">
              <a:xfrm>
                <a:off x="5711825" y="55419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Oval 2056"/>
              <p:cNvSpPr>
                <a:spLocks noChangeArrowheads="1"/>
              </p:cNvSpPr>
              <p:nvPr/>
            </p:nvSpPr>
            <p:spPr bwMode="auto">
              <a:xfrm>
                <a:off x="5867400" y="51816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Oval 2057"/>
              <p:cNvSpPr>
                <a:spLocks noChangeArrowheads="1"/>
              </p:cNvSpPr>
              <p:nvPr/>
            </p:nvSpPr>
            <p:spPr bwMode="auto">
              <a:xfrm>
                <a:off x="5264150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2" name="Oval 2058"/>
              <p:cNvSpPr>
                <a:spLocks noChangeArrowheads="1"/>
              </p:cNvSpPr>
              <p:nvPr/>
            </p:nvSpPr>
            <p:spPr bwMode="auto">
              <a:xfrm>
                <a:off x="5487988" y="56546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Oval 2059"/>
              <p:cNvSpPr>
                <a:spLocks noChangeArrowheads="1"/>
              </p:cNvSpPr>
              <p:nvPr/>
            </p:nvSpPr>
            <p:spPr bwMode="auto">
              <a:xfrm>
                <a:off x="5487988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4" name="Oval 2060"/>
              <p:cNvSpPr>
                <a:spLocks noChangeArrowheads="1"/>
              </p:cNvSpPr>
              <p:nvPr/>
            </p:nvSpPr>
            <p:spPr bwMode="auto">
              <a:xfrm>
                <a:off x="5822950" y="5989638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Oval 2061"/>
              <p:cNvSpPr>
                <a:spLocks noChangeArrowheads="1"/>
              </p:cNvSpPr>
              <p:nvPr/>
            </p:nvSpPr>
            <p:spPr bwMode="auto">
              <a:xfrm>
                <a:off x="5822950" y="464820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6" name="Oval 2062"/>
              <p:cNvSpPr>
                <a:spLocks noChangeArrowheads="1"/>
              </p:cNvSpPr>
              <p:nvPr/>
            </p:nvSpPr>
            <p:spPr bwMode="auto">
              <a:xfrm>
                <a:off x="5822950" y="49831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Oval 2063"/>
              <p:cNvSpPr>
                <a:spLocks noChangeArrowheads="1"/>
              </p:cNvSpPr>
              <p:nvPr/>
            </p:nvSpPr>
            <p:spPr bwMode="auto">
              <a:xfrm>
                <a:off x="6492875" y="5654675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Oval 2064"/>
              <p:cNvSpPr>
                <a:spLocks noChangeArrowheads="1"/>
              </p:cNvSpPr>
              <p:nvPr/>
            </p:nvSpPr>
            <p:spPr bwMode="auto">
              <a:xfrm>
                <a:off x="6270625" y="52070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Oval 2065"/>
              <p:cNvSpPr>
                <a:spLocks noChangeArrowheads="1"/>
              </p:cNvSpPr>
              <p:nvPr/>
            </p:nvSpPr>
            <p:spPr bwMode="auto">
              <a:xfrm>
                <a:off x="5711825" y="57658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Oval 2066"/>
              <p:cNvSpPr>
                <a:spLocks noChangeArrowheads="1"/>
              </p:cNvSpPr>
              <p:nvPr/>
            </p:nvSpPr>
            <p:spPr bwMode="auto">
              <a:xfrm>
                <a:off x="5934075" y="5541963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Oval 2067"/>
              <p:cNvSpPr>
                <a:spLocks noChangeArrowheads="1"/>
              </p:cNvSpPr>
              <p:nvPr/>
            </p:nvSpPr>
            <p:spPr bwMode="auto">
              <a:xfrm>
                <a:off x="6157913" y="5876925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2" name="Oval 2068"/>
              <p:cNvSpPr>
                <a:spLocks noChangeArrowheads="1"/>
              </p:cNvSpPr>
              <p:nvPr/>
            </p:nvSpPr>
            <p:spPr bwMode="auto">
              <a:xfrm>
                <a:off x="6716713" y="59896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3" name="Oval 2069"/>
              <p:cNvSpPr>
                <a:spLocks noChangeArrowheads="1"/>
              </p:cNvSpPr>
              <p:nvPr/>
            </p:nvSpPr>
            <p:spPr bwMode="auto">
              <a:xfrm>
                <a:off x="5487988" y="520700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  <p:sp>
            <p:nvSpPr>
              <p:cNvPr id="24" name="Rectangle 2070"/>
              <p:cNvSpPr>
                <a:spLocks noChangeArrowheads="1"/>
              </p:cNvSpPr>
              <p:nvPr/>
            </p:nvSpPr>
            <p:spPr bwMode="auto">
              <a:xfrm>
                <a:off x="6324600" y="4946650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</a:t>
                </a:r>
              </a:p>
            </p:txBody>
          </p:sp>
          <p:sp>
            <p:nvSpPr>
              <p:cNvPr id="25" name="Rectangle 2071"/>
              <p:cNvSpPr>
                <a:spLocks noChangeArrowheads="1"/>
              </p:cNvSpPr>
              <p:nvPr/>
            </p:nvSpPr>
            <p:spPr bwMode="auto">
              <a:xfrm>
                <a:off x="5867400" y="5715000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26" name="Oval 2065"/>
              <p:cNvSpPr>
                <a:spLocks noChangeArrowheads="1"/>
              </p:cNvSpPr>
              <p:nvPr/>
            </p:nvSpPr>
            <p:spPr bwMode="auto">
              <a:xfrm>
                <a:off x="5997575" y="57689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5252138" y="3786831"/>
            <a:ext cx="3786187" cy="2264314"/>
            <a:chOff x="6917739" y="3172479"/>
            <a:chExt cx="4992920" cy="2583982"/>
          </a:xfrm>
        </p:grpSpPr>
        <p:grpSp>
          <p:nvGrpSpPr>
            <p:cNvPr id="28" name="Group 4"/>
            <p:cNvGrpSpPr>
              <a:grpSpLocks/>
            </p:cNvGrpSpPr>
            <p:nvPr/>
          </p:nvGrpSpPr>
          <p:grpSpPr bwMode="auto">
            <a:xfrm>
              <a:off x="6917739" y="3172479"/>
              <a:ext cx="4220989" cy="2566120"/>
              <a:chOff x="672" y="1712"/>
              <a:chExt cx="3849" cy="2224"/>
            </a:xfrm>
          </p:grpSpPr>
          <p:sp>
            <p:nvSpPr>
              <p:cNvPr id="32" name="Oval 5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3" name="Oval 6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4" name="Oval 7"/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5" name="Oval 8"/>
              <p:cNvSpPr>
                <a:spLocks noChangeArrowheads="1"/>
              </p:cNvSpPr>
              <p:nvPr/>
            </p:nvSpPr>
            <p:spPr bwMode="auto">
              <a:xfrm>
                <a:off x="2160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6" name="Oval 9"/>
              <p:cNvSpPr>
                <a:spLocks noChangeArrowheads="1"/>
              </p:cNvSpPr>
              <p:nvPr/>
            </p:nvSpPr>
            <p:spPr bwMode="auto">
              <a:xfrm>
                <a:off x="2246" y="292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7" name="Oval 10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8" name="Oval 11"/>
              <p:cNvSpPr>
                <a:spLocks noChangeArrowheads="1"/>
              </p:cNvSpPr>
              <p:nvPr/>
            </p:nvSpPr>
            <p:spPr bwMode="auto">
              <a:xfrm>
                <a:off x="2064" y="312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39" name="Oval 12"/>
              <p:cNvSpPr>
                <a:spLocks noChangeArrowheads="1"/>
              </p:cNvSpPr>
              <p:nvPr/>
            </p:nvSpPr>
            <p:spPr bwMode="auto">
              <a:xfrm>
                <a:off x="1968" y="33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0" name="Oval 13"/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1" name="Oval 14"/>
              <p:cNvSpPr>
                <a:spLocks noChangeArrowheads="1"/>
              </p:cNvSpPr>
              <p:nvPr/>
            </p:nvSpPr>
            <p:spPr bwMode="auto">
              <a:xfrm>
                <a:off x="2304" y="36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2" name="Oval 15"/>
              <p:cNvSpPr>
                <a:spLocks noChangeArrowheads="1"/>
              </p:cNvSpPr>
              <p:nvPr/>
            </p:nvSpPr>
            <p:spPr bwMode="auto">
              <a:xfrm>
                <a:off x="2256" y="326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3" name="Oval 16"/>
              <p:cNvSpPr>
                <a:spLocks noChangeArrowheads="1"/>
              </p:cNvSpPr>
              <p:nvPr/>
            </p:nvSpPr>
            <p:spPr bwMode="auto">
              <a:xfrm>
                <a:off x="2880" y="192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4" name="Oval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5" name="Oval 18"/>
              <p:cNvSpPr>
                <a:spLocks noChangeArrowheads="1"/>
              </p:cNvSpPr>
              <p:nvPr/>
            </p:nvSpPr>
            <p:spPr bwMode="auto">
              <a:xfrm>
                <a:off x="2832" y="268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6" name="Oval 19"/>
              <p:cNvSpPr>
                <a:spLocks noChangeArrowheads="1"/>
              </p:cNvSpPr>
              <p:nvPr/>
            </p:nvSpPr>
            <p:spPr bwMode="auto">
              <a:xfrm>
                <a:off x="3168" y="278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7" name="Oval 20"/>
              <p:cNvSpPr>
                <a:spLocks noChangeArrowheads="1"/>
              </p:cNvSpPr>
              <p:nvPr/>
            </p:nvSpPr>
            <p:spPr bwMode="auto">
              <a:xfrm>
                <a:off x="3264" y="254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8" name="Oval 21"/>
              <p:cNvSpPr>
                <a:spLocks noChangeArrowheads="1"/>
              </p:cNvSpPr>
              <p:nvPr/>
            </p:nvSpPr>
            <p:spPr bwMode="auto">
              <a:xfrm>
                <a:off x="2976" y="288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9" name="Rectangle 22"/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48" cy="21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0" name="Oval 23"/>
              <p:cNvSpPr>
                <a:spLocks noChangeArrowheads="1"/>
              </p:cNvSpPr>
              <p:nvPr/>
            </p:nvSpPr>
            <p:spPr bwMode="auto">
              <a:xfrm>
                <a:off x="1659" y="2260"/>
                <a:ext cx="608" cy="5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1" name="Oval 24"/>
              <p:cNvSpPr>
                <a:spLocks noChangeArrowheads="1"/>
              </p:cNvSpPr>
              <p:nvPr/>
            </p:nvSpPr>
            <p:spPr bwMode="auto">
              <a:xfrm>
                <a:off x="1802" y="2880"/>
                <a:ext cx="646" cy="6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2" name="Oval 25"/>
              <p:cNvSpPr>
                <a:spLocks noChangeArrowheads="1"/>
              </p:cNvSpPr>
              <p:nvPr/>
            </p:nvSpPr>
            <p:spPr bwMode="auto">
              <a:xfrm>
                <a:off x="2638" y="1712"/>
                <a:ext cx="616" cy="5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3" name="AutoShape 26"/>
              <p:cNvSpPr>
                <a:spLocks/>
              </p:cNvSpPr>
              <p:nvPr/>
            </p:nvSpPr>
            <p:spPr bwMode="auto">
              <a:xfrm>
                <a:off x="912" y="3124"/>
                <a:ext cx="758" cy="274"/>
              </a:xfrm>
              <a:prstGeom prst="borderCallout1">
                <a:avLst>
                  <a:gd name="adj1" fmla="val 18750"/>
                  <a:gd name="adj2" fmla="val 108333"/>
                  <a:gd name="adj3" fmla="val 18750"/>
                  <a:gd name="adj4" fmla="val 16875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Core</a:t>
                </a:r>
              </a:p>
            </p:txBody>
          </p:sp>
          <p:sp>
            <p:nvSpPr>
              <p:cNvPr id="54" name="AutoShape 27"/>
              <p:cNvSpPr>
                <a:spLocks/>
              </p:cNvSpPr>
              <p:nvPr/>
            </p:nvSpPr>
            <p:spPr bwMode="auto">
              <a:xfrm>
                <a:off x="672" y="2523"/>
                <a:ext cx="817" cy="274"/>
              </a:xfrm>
              <a:prstGeom prst="borderCallout1">
                <a:avLst>
                  <a:gd name="adj1" fmla="val 14458"/>
                  <a:gd name="adj2" fmla="val 105884"/>
                  <a:gd name="adj3" fmla="val 14458"/>
                  <a:gd name="adj4" fmla="val 14852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Border</a:t>
                </a:r>
              </a:p>
            </p:txBody>
          </p:sp>
          <p:sp>
            <p:nvSpPr>
              <p:cNvPr id="55" name="AutoShape 28"/>
              <p:cNvSpPr>
                <a:spLocks/>
              </p:cNvSpPr>
              <p:nvPr/>
            </p:nvSpPr>
            <p:spPr bwMode="auto">
              <a:xfrm>
                <a:off x="3697" y="1921"/>
                <a:ext cx="824" cy="274"/>
              </a:xfrm>
              <a:prstGeom prst="borderCallout1">
                <a:avLst>
                  <a:gd name="adj1" fmla="val 24491"/>
                  <a:gd name="adj2" fmla="val -5810"/>
                  <a:gd name="adj3" fmla="val 21431"/>
                  <a:gd name="adj4" fmla="val -8281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Outlier</a:t>
                </a:r>
              </a:p>
            </p:txBody>
          </p:sp>
          <p:sp>
            <p:nvSpPr>
              <p:cNvPr id="56" name="Oval 30"/>
              <p:cNvSpPr>
                <a:spLocks noChangeArrowheads="1"/>
              </p:cNvSpPr>
              <p:nvPr/>
            </p:nvSpPr>
            <p:spPr bwMode="auto">
              <a:xfrm>
                <a:off x="2400" y="345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8994472" y="5229620"/>
              <a:ext cx="2916187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Border point: in cluster but neighborhood is not dense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181357" y="3780647"/>
              <a:ext cx="1658834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Outlier/noise: not in a cluster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893397" y="4513329"/>
              <a:ext cx="1946794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Core point: dense neighborhood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0629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DBSCAN: Density-Reachable and Density-Connected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886450" cy="51212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b="1" dirty="0">
                <a:ea typeface="SimSun" panose="02010600030101010101" pitchFamily="2" charset="-122"/>
              </a:rPr>
              <a:t>Directly density-reachable</a:t>
            </a:r>
            <a:r>
              <a:rPr lang="en-US" altLang="zh-CN" sz="2400" dirty="0">
                <a:ea typeface="SimSun" panose="02010600030101010101" pitchFamily="2" charset="-122"/>
              </a:rPr>
              <a:t>: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 point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dirty="0">
                <a:ea typeface="SimSun" panose="02010600030101010101" pitchFamily="2" charset="-122"/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directly density-reachable </a:t>
            </a:r>
            <a:r>
              <a:rPr lang="en-US" altLang="zh-CN" sz="2400" dirty="0">
                <a:ea typeface="SimSun" panose="02010600030101010101" pitchFamily="2" charset="-122"/>
              </a:rPr>
              <a:t>from a point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err="1">
                <a:ea typeface="SimSun" panose="02010600030101010101" pitchFamily="2" charset="-122"/>
              </a:rPr>
              <a:t>w.r.t</a:t>
            </a:r>
            <a:r>
              <a:rPr lang="en-US" altLang="zh-CN" sz="2400" dirty="0">
                <a:ea typeface="SimSun" panose="02010600030101010101" pitchFamily="2" charset="-122"/>
              </a:rPr>
              <a:t>. </a:t>
            </a:r>
            <a:r>
              <a:rPr lang="en-US" altLang="zh-CN" sz="2400" i="1" dirty="0">
                <a:ea typeface="SimSun" panose="02010600030101010101" pitchFamily="2" charset="-122"/>
              </a:rPr>
              <a:t>Eps </a:t>
            </a:r>
            <a:r>
              <a:rPr lang="en-US" altLang="zh-CN" sz="2400" dirty="0">
                <a:ea typeface="SimSun" panose="02010600030101010101" pitchFamily="2" charset="-122"/>
              </a:rPr>
              <a:t>(</a:t>
            </a:r>
            <a:r>
              <a:rPr lang="el-GR" altLang="zh-CN" sz="2400" i="1" dirty="0">
                <a:ea typeface="SimSun" pitchFamily="2" charset="-122"/>
              </a:rPr>
              <a:t>ε</a:t>
            </a:r>
            <a:r>
              <a:rPr lang="en-US" altLang="zh-CN" sz="2400" dirty="0">
                <a:ea typeface="SimSun" pitchFamily="2" charset="-122"/>
              </a:rPr>
              <a:t>), </a:t>
            </a:r>
            <a:r>
              <a:rPr lang="en-US" altLang="zh-CN" sz="2400" i="1" dirty="0" err="1">
                <a:ea typeface="SimSun" panose="02010600030101010101" pitchFamily="2" charset="-122"/>
              </a:rPr>
              <a:t>MinPts</a:t>
            </a:r>
            <a:r>
              <a:rPr lang="en-US" altLang="zh-CN" sz="2400" dirty="0">
                <a:ea typeface="SimSun" panose="02010600030101010101" pitchFamily="2" charset="-122"/>
              </a:rPr>
              <a:t> if 	</a:t>
            </a:r>
          </a:p>
          <a:p>
            <a:pPr lvl="2"/>
            <a:r>
              <a:rPr lang="en-US" altLang="zh-CN" sz="2200" i="1" dirty="0">
                <a:ea typeface="SimSun" panose="02010600030101010101" pitchFamily="2" charset="-122"/>
              </a:rPr>
              <a:t>p</a:t>
            </a:r>
            <a:r>
              <a:rPr lang="en-US" altLang="zh-CN" sz="2200" dirty="0">
                <a:ea typeface="SimSun" panose="02010600030101010101" pitchFamily="2" charset="-122"/>
              </a:rPr>
              <a:t> belongs to </a:t>
            </a:r>
            <a:r>
              <a:rPr lang="en-US" altLang="zh-CN" sz="2200" i="1" dirty="0" err="1">
                <a:ea typeface="SimSun" panose="02010600030101010101" pitchFamily="2" charset="-122"/>
              </a:rPr>
              <a:t>N</a:t>
            </a:r>
            <a:r>
              <a:rPr lang="en-US" altLang="zh-CN" sz="2200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sz="2200" i="1" dirty="0">
                <a:ea typeface="SimSun" panose="02010600030101010101" pitchFamily="2" charset="-122"/>
              </a:rPr>
              <a:t>(q)</a:t>
            </a:r>
          </a:p>
          <a:p>
            <a:pPr lvl="2"/>
            <a:r>
              <a:rPr lang="en-US" altLang="zh-CN" sz="2200" b="1" dirty="0">
                <a:ea typeface="SimSun" panose="02010600030101010101" pitchFamily="2" charset="-122"/>
              </a:rPr>
              <a:t>core point </a:t>
            </a:r>
            <a:r>
              <a:rPr lang="en-US" altLang="zh-CN" sz="2200" dirty="0">
                <a:ea typeface="SimSun" panose="02010600030101010101" pitchFamily="2" charset="-122"/>
              </a:rPr>
              <a:t>condition: |</a:t>
            </a:r>
            <a:r>
              <a:rPr lang="en-US" altLang="zh-CN" sz="2200" i="1" dirty="0" err="1">
                <a:ea typeface="SimSun" panose="02010600030101010101" pitchFamily="2" charset="-122"/>
              </a:rPr>
              <a:t>N</a:t>
            </a:r>
            <a:r>
              <a:rPr lang="en-US" altLang="zh-CN" sz="2200" i="1" baseline="-25000" dirty="0" err="1">
                <a:ea typeface="SimSun" panose="02010600030101010101" pitchFamily="2" charset="-122"/>
              </a:rPr>
              <a:t>Eps</a:t>
            </a:r>
            <a:r>
              <a:rPr lang="en-US" altLang="zh-CN" sz="2200" i="1" dirty="0">
                <a:ea typeface="SimSun" panose="02010600030101010101" pitchFamily="2" charset="-122"/>
              </a:rPr>
              <a:t> (q)</a:t>
            </a:r>
            <a:r>
              <a:rPr lang="en-US" altLang="zh-CN" sz="2200" dirty="0">
                <a:ea typeface="SimSun" panose="02010600030101010101" pitchFamily="2" charset="-122"/>
              </a:rPr>
              <a:t>| ≥ </a:t>
            </a:r>
            <a:r>
              <a:rPr lang="en-US" altLang="zh-CN" sz="2200" i="1" dirty="0" err="1">
                <a:ea typeface="SimSun" panose="02010600030101010101" pitchFamily="2" charset="-122"/>
              </a:rPr>
              <a:t>MinPts</a:t>
            </a:r>
            <a:r>
              <a:rPr lang="en-US" altLang="zh-CN" sz="2200" dirty="0">
                <a:ea typeface="SimSun" panose="02010600030101010101" pitchFamily="2" charset="-122"/>
              </a:rPr>
              <a:t> </a:t>
            </a:r>
            <a:endParaRPr lang="en-US" altLang="zh-CN" sz="2200" i="1" dirty="0">
              <a:ea typeface="SimSun" panose="02010600030101010101" pitchFamily="2" charset="-122"/>
            </a:endParaRPr>
          </a:p>
          <a:p>
            <a:r>
              <a:rPr lang="en-US" altLang="zh-CN" sz="2400" b="1" dirty="0">
                <a:ea typeface="SimSun" panose="02010600030101010101" pitchFamily="2" charset="-122"/>
              </a:rPr>
              <a:t>Density-reachable</a:t>
            </a:r>
            <a:r>
              <a:rPr lang="en-US" altLang="zh-CN" sz="2400" dirty="0">
                <a:ea typeface="SimSun" panose="02010600030101010101" pitchFamily="2" charset="-122"/>
              </a:rPr>
              <a:t>: 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 point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dirty="0">
                <a:ea typeface="SimSun" panose="02010600030101010101" pitchFamily="2" charset="-122"/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density-reachable</a:t>
            </a:r>
            <a:r>
              <a:rPr lang="en-US" altLang="zh-CN" sz="2400" dirty="0">
                <a:ea typeface="SimSun" panose="02010600030101010101" pitchFamily="2" charset="-122"/>
              </a:rPr>
              <a:t> from a point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err="1">
                <a:ea typeface="SimSun" panose="02010600030101010101" pitchFamily="2" charset="-122"/>
              </a:rPr>
              <a:t>w.r.t</a:t>
            </a:r>
            <a:r>
              <a:rPr lang="en-US" altLang="zh-CN" sz="2400" dirty="0">
                <a:ea typeface="SimSun" panose="02010600030101010101" pitchFamily="2" charset="-122"/>
              </a:rPr>
              <a:t>. </a:t>
            </a:r>
            <a:r>
              <a:rPr lang="en-US" altLang="zh-CN" sz="2400" i="1" dirty="0">
                <a:ea typeface="SimSun" panose="02010600030101010101" pitchFamily="2" charset="-122"/>
              </a:rPr>
              <a:t>Eps</a:t>
            </a:r>
            <a:r>
              <a:rPr lang="en-US" altLang="zh-CN" sz="2400" dirty="0">
                <a:ea typeface="SimSun" panose="02010600030101010101" pitchFamily="2" charset="-122"/>
              </a:rPr>
              <a:t>, </a:t>
            </a:r>
            <a:r>
              <a:rPr lang="en-US" altLang="zh-CN" sz="2400" i="1" dirty="0" err="1">
                <a:ea typeface="SimSun" panose="02010600030101010101" pitchFamily="2" charset="-122"/>
              </a:rPr>
              <a:t>MinPts</a:t>
            </a:r>
            <a:r>
              <a:rPr lang="en-US" altLang="zh-CN" sz="2400" dirty="0">
                <a:ea typeface="SimSun" panose="02010600030101010101" pitchFamily="2" charset="-122"/>
              </a:rPr>
              <a:t> if there is a chain of points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>
                <a:ea typeface="SimSun" panose="02010600030101010101" pitchFamily="2" charset="-122"/>
              </a:rPr>
              <a:t>1</a:t>
            </a:r>
            <a:r>
              <a:rPr lang="en-US" altLang="zh-CN" sz="2400" dirty="0">
                <a:ea typeface="SimSun" panose="02010600030101010101" pitchFamily="2" charset="-122"/>
              </a:rPr>
              <a:t>, …, </a:t>
            </a:r>
            <a:r>
              <a:rPr lang="en-US" altLang="zh-CN" sz="2400" i="1" dirty="0" err="1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ea typeface="SimSun" panose="02010600030101010101" pitchFamily="2" charset="-122"/>
              </a:rPr>
              <a:t>,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>
                <a:ea typeface="SimSun" panose="02010600030101010101" pitchFamily="2" charset="-122"/>
              </a:rPr>
              <a:t>1</a:t>
            </a:r>
            <a:r>
              <a:rPr lang="en-US" altLang="zh-CN" sz="2400" dirty="0">
                <a:ea typeface="SimSun" panose="02010600030101010101" pitchFamily="2" charset="-122"/>
              </a:rPr>
              <a:t> =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, </a:t>
            </a:r>
            <a:r>
              <a:rPr lang="en-US" altLang="zh-CN" sz="2400" i="1" dirty="0" err="1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 err="1">
                <a:ea typeface="SimSun" panose="02010600030101010101" pitchFamily="2" charset="-122"/>
              </a:rPr>
              <a:t>n</a:t>
            </a:r>
            <a:r>
              <a:rPr lang="en-US" altLang="zh-CN" sz="2400" dirty="0">
                <a:ea typeface="SimSun" panose="02010600030101010101" pitchFamily="2" charset="-122"/>
              </a:rPr>
              <a:t> =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dirty="0">
                <a:ea typeface="SimSun" panose="02010600030101010101" pitchFamily="2" charset="-122"/>
              </a:rPr>
              <a:t> such that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>
                <a:ea typeface="SimSun" panose="02010600030101010101" pitchFamily="2" charset="-122"/>
              </a:rPr>
              <a:t>i+1</a:t>
            </a:r>
            <a:r>
              <a:rPr lang="en-US" altLang="zh-CN" sz="2400" dirty="0">
                <a:ea typeface="SimSun" panose="02010600030101010101" pitchFamily="2" charset="-122"/>
              </a:rPr>
              <a:t> is directly density-reachable from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i="1" baseline="-25000" dirty="0">
                <a:ea typeface="SimSun" panose="02010600030101010101" pitchFamily="2" charset="-122"/>
              </a:rPr>
              <a:t>i</a:t>
            </a:r>
            <a:r>
              <a:rPr lang="en-US" altLang="zh-CN" sz="2400" dirty="0">
                <a:ea typeface="SimSun" panose="02010600030101010101" pitchFamily="2" charset="-122"/>
              </a:rPr>
              <a:t>	</a:t>
            </a:r>
          </a:p>
          <a:p>
            <a:r>
              <a:rPr lang="en-US" altLang="zh-CN" sz="2400" b="1" dirty="0">
                <a:ea typeface="SimSun" panose="02010600030101010101" pitchFamily="2" charset="-122"/>
              </a:rPr>
              <a:t>Density-connected: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 point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dirty="0">
                <a:ea typeface="SimSun" panose="02010600030101010101" pitchFamily="2" charset="-122"/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  <a:ea typeface="SimSun" panose="02010600030101010101" pitchFamily="2" charset="-122"/>
              </a:rPr>
              <a:t>density-connected</a:t>
            </a:r>
            <a:r>
              <a:rPr lang="en-US" altLang="zh-CN" sz="2400" dirty="0">
                <a:ea typeface="SimSun" panose="02010600030101010101" pitchFamily="2" charset="-122"/>
              </a:rPr>
              <a:t> to a point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err="1">
                <a:ea typeface="SimSun" panose="02010600030101010101" pitchFamily="2" charset="-122"/>
              </a:rPr>
              <a:t>w.r.t</a:t>
            </a:r>
            <a:r>
              <a:rPr lang="en-US" altLang="zh-CN" sz="2400" dirty="0">
                <a:ea typeface="SimSun" panose="02010600030101010101" pitchFamily="2" charset="-122"/>
              </a:rPr>
              <a:t>. </a:t>
            </a:r>
            <a:r>
              <a:rPr lang="en-US" altLang="zh-CN" sz="2400" i="1" dirty="0">
                <a:ea typeface="SimSun" panose="02010600030101010101" pitchFamily="2" charset="-122"/>
              </a:rPr>
              <a:t>Eps</a:t>
            </a:r>
            <a:r>
              <a:rPr lang="en-US" altLang="zh-CN" sz="2400" dirty="0">
                <a:ea typeface="SimSun" panose="02010600030101010101" pitchFamily="2" charset="-122"/>
              </a:rPr>
              <a:t>, </a:t>
            </a:r>
            <a:r>
              <a:rPr lang="en-US" altLang="zh-CN" sz="2400" i="1" dirty="0" err="1">
                <a:ea typeface="SimSun" panose="02010600030101010101" pitchFamily="2" charset="-122"/>
              </a:rPr>
              <a:t>MinPts</a:t>
            </a:r>
            <a:r>
              <a:rPr lang="en-US" altLang="zh-CN" sz="2400" dirty="0">
                <a:ea typeface="SimSun" panose="02010600030101010101" pitchFamily="2" charset="-122"/>
              </a:rPr>
              <a:t> if there is a point </a:t>
            </a:r>
            <a:r>
              <a:rPr lang="en-US" altLang="zh-CN" sz="2400" i="1" dirty="0">
                <a:ea typeface="SimSun" panose="02010600030101010101" pitchFamily="2" charset="-122"/>
              </a:rPr>
              <a:t>o </a:t>
            </a:r>
            <a:r>
              <a:rPr lang="en-US" altLang="zh-CN" sz="2400" dirty="0">
                <a:ea typeface="SimSun" panose="02010600030101010101" pitchFamily="2" charset="-122"/>
              </a:rPr>
              <a:t>such that both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r>
              <a:rPr lang="en-US" altLang="zh-CN" sz="2400" dirty="0">
                <a:ea typeface="SimSun" panose="02010600030101010101" pitchFamily="2" charset="-122"/>
              </a:rPr>
              <a:t> and </a:t>
            </a:r>
            <a:r>
              <a:rPr lang="en-US" altLang="zh-CN" sz="2400" i="1" dirty="0">
                <a:ea typeface="SimSun" panose="02010600030101010101" pitchFamily="2" charset="-122"/>
              </a:rPr>
              <a:t>q</a:t>
            </a:r>
            <a:r>
              <a:rPr lang="en-US" altLang="zh-CN" sz="2400" dirty="0">
                <a:ea typeface="SimSun" panose="02010600030101010101" pitchFamily="2" charset="-122"/>
              </a:rPr>
              <a:t> are density-reachable from </a:t>
            </a:r>
            <a:r>
              <a:rPr lang="en-US" altLang="zh-CN" sz="2400" i="1" dirty="0">
                <a:ea typeface="SimSun" panose="02010600030101010101" pitchFamily="2" charset="-122"/>
              </a:rPr>
              <a:t>o</a:t>
            </a:r>
            <a:r>
              <a:rPr lang="en-US" altLang="zh-CN" sz="2400" dirty="0">
                <a:ea typeface="SimSun" panose="02010600030101010101" pitchFamily="2" charset="-122"/>
              </a:rPr>
              <a:t> </a:t>
            </a:r>
            <a:r>
              <a:rPr lang="en-US" altLang="zh-CN" sz="2400" dirty="0" err="1">
                <a:ea typeface="SimSun" panose="02010600030101010101" pitchFamily="2" charset="-122"/>
              </a:rPr>
              <a:t>w.r.t</a:t>
            </a:r>
            <a:r>
              <a:rPr lang="en-US" altLang="zh-CN" sz="2400" dirty="0">
                <a:ea typeface="SimSun" panose="02010600030101010101" pitchFamily="2" charset="-122"/>
              </a:rPr>
              <a:t>. </a:t>
            </a:r>
            <a:r>
              <a:rPr lang="en-US" altLang="zh-CN" sz="2400" i="1" dirty="0">
                <a:ea typeface="SimSun" panose="02010600030101010101" pitchFamily="2" charset="-122"/>
              </a:rPr>
              <a:t>Eps</a:t>
            </a:r>
            <a:r>
              <a:rPr lang="en-US" altLang="zh-CN" sz="2400" dirty="0">
                <a:ea typeface="SimSun" panose="02010600030101010101" pitchFamily="2" charset="-122"/>
              </a:rPr>
              <a:t> and </a:t>
            </a:r>
            <a:r>
              <a:rPr lang="en-US" altLang="zh-CN" sz="2400" i="1" dirty="0" err="1">
                <a:ea typeface="SimSun" panose="02010600030101010101" pitchFamily="2" charset="-122"/>
              </a:rPr>
              <a:t>MinPts</a:t>
            </a:r>
            <a:endParaRPr lang="en-US" altLang="zh-CN" sz="2400" dirty="0"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6553200" y="3209867"/>
            <a:ext cx="2090737" cy="1663700"/>
            <a:chOff x="7894638" y="1752600"/>
            <a:chExt cx="2090737" cy="1663700"/>
          </a:xfrm>
        </p:grpSpPr>
        <p:sp>
          <p:nvSpPr>
            <p:cNvPr id="6" name="Oval 1028"/>
            <p:cNvSpPr>
              <a:spLocks noChangeArrowheads="1"/>
            </p:cNvSpPr>
            <p:nvPr/>
          </p:nvSpPr>
          <p:spPr bwMode="auto">
            <a:xfrm>
              <a:off x="8543926" y="2459039"/>
              <a:ext cx="100013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7" name="Oval 1029"/>
            <p:cNvSpPr>
              <a:spLocks noChangeArrowheads="1"/>
            </p:cNvSpPr>
            <p:nvPr/>
          </p:nvSpPr>
          <p:spPr bwMode="auto">
            <a:xfrm>
              <a:off x="8880476" y="2570163"/>
              <a:ext cx="98425" cy="1000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8" name="Oval 1030"/>
            <p:cNvSpPr>
              <a:spLocks noChangeArrowheads="1"/>
            </p:cNvSpPr>
            <p:nvPr/>
          </p:nvSpPr>
          <p:spPr bwMode="auto">
            <a:xfrm>
              <a:off x="8880476" y="2235201"/>
              <a:ext cx="98425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9" name="Oval 1031"/>
            <p:cNvSpPr>
              <a:spLocks noChangeArrowheads="1"/>
            </p:cNvSpPr>
            <p:nvPr/>
          </p:nvSpPr>
          <p:spPr bwMode="auto">
            <a:xfrm>
              <a:off x="8432801" y="2905126"/>
              <a:ext cx="98425" cy="1000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0" name="Oval 1032"/>
            <p:cNvSpPr>
              <a:spLocks noChangeArrowheads="1"/>
            </p:cNvSpPr>
            <p:nvPr/>
          </p:nvSpPr>
          <p:spPr bwMode="auto">
            <a:xfrm>
              <a:off x="8656639" y="2682876"/>
              <a:ext cx="98425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1" name="Oval 1033"/>
            <p:cNvSpPr>
              <a:spLocks noChangeArrowheads="1"/>
            </p:cNvSpPr>
            <p:nvPr/>
          </p:nvSpPr>
          <p:spPr bwMode="auto">
            <a:xfrm>
              <a:off x="8656639" y="2905126"/>
              <a:ext cx="98425" cy="1000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2" name="Oval 1034"/>
            <p:cNvSpPr>
              <a:spLocks noChangeArrowheads="1"/>
            </p:cNvSpPr>
            <p:nvPr/>
          </p:nvSpPr>
          <p:spPr bwMode="auto">
            <a:xfrm>
              <a:off x="9067801" y="3048001"/>
              <a:ext cx="98425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3" name="Oval 1035"/>
            <p:cNvSpPr>
              <a:spLocks noChangeArrowheads="1"/>
            </p:cNvSpPr>
            <p:nvPr/>
          </p:nvSpPr>
          <p:spPr bwMode="auto">
            <a:xfrm>
              <a:off x="8991601" y="2011363"/>
              <a:ext cx="98425" cy="1000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4" name="Oval 1036"/>
            <p:cNvSpPr>
              <a:spLocks noChangeArrowheads="1"/>
            </p:cNvSpPr>
            <p:nvPr/>
          </p:nvSpPr>
          <p:spPr bwMode="auto">
            <a:xfrm>
              <a:off x="9661526" y="2682876"/>
              <a:ext cx="100013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5" name="Oval 1037"/>
            <p:cNvSpPr>
              <a:spLocks noChangeArrowheads="1"/>
            </p:cNvSpPr>
            <p:nvPr/>
          </p:nvSpPr>
          <p:spPr bwMode="auto">
            <a:xfrm>
              <a:off x="9439276" y="2235201"/>
              <a:ext cx="98425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6" name="Oval 1038"/>
            <p:cNvSpPr>
              <a:spLocks noChangeArrowheads="1"/>
            </p:cNvSpPr>
            <p:nvPr/>
          </p:nvSpPr>
          <p:spPr bwMode="auto">
            <a:xfrm>
              <a:off x="8880476" y="2794001"/>
              <a:ext cx="98425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7" name="Oval 1039"/>
            <p:cNvSpPr>
              <a:spLocks noChangeArrowheads="1"/>
            </p:cNvSpPr>
            <p:nvPr/>
          </p:nvSpPr>
          <p:spPr bwMode="auto">
            <a:xfrm>
              <a:off x="9102726" y="2570163"/>
              <a:ext cx="100013" cy="10001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8" name="Oval 1040"/>
            <p:cNvSpPr>
              <a:spLocks noChangeArrowheads="1"/>
            </p:cNvSpPr>
            <p:nvPr/>
          </p:nvSpPr>
          <p:spPr bwMode="auto">
            <a:xfrm>
              <a:off x="9326563" y="2905126"/>
              <a:ext cx="100012" cy="10001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19" name="Oval 1041"/>
            <p:cNvSpPr>
              <a:spLocks noChangeArrowheads="1"/>
            </p:cNvSpPr>
            <p:nvPr/>
          </p:nvSpPr>
          <p:spPr bwMode="auto">
            <a:xfrm>
              <a:off x="9885363" y="3017839"/>
              <a:ext cx="100012" cy="98425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0" name="Oval 1042"/>
            <p:cNvSpPr>
              <a:spLocks noChangeArrowheads="1"/>
            </p:cNvSpPr>
            <p:nvPr/>
          </p:nvSpPr>
          <p:spPr bwMode="auto">
            <a:xfrm>
              <a:off x="8382000" y="20574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1" name="Oval 1043"/>
            <p:cNvSpPr>
              <a:spLocks noChangeArrowheads="1"/>
            </p:cNvSpPr>
            <p:nvPr/>
          </p:nvSpPr>
          <p:spPr bwMode="auto">
            <a:xfrm>
              <a:off x="7894638" y="23114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2" name="Rectangle 1044"/>
            <p:cNvSpPr>
              <a:spLocks noChangeArrowheads="1"/>
            </p:cNvSpPr>
            <p:nvPr/>
          </p:nvSpPr>
          <p:spPr bwMode="auto">
            <a:xfrm>
              <a:off x="9493250" y="2051050"/>
              <a:ext cx="3810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p</a:t>
              </a:r>
            </a:p>
          </p:txBody>
        </p:sp>
        <p:sp>
          <p:nvSpPr>
            <p:cNvPr id="23" name="Rectangle 1045"/>
            <p:cNvSpPr>
              <a:spLocks noChangeArrowheads="1"/>
            </p:cNvSpPr>
            <p:nvPr/>
          </p:nvSpPr>
          <p:spPr bwMode="auto">
            <a:xfrm>
              <a:off x="8121650" y="2736850"/>
              <a:ext cx="3810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q</a:t>
              </a:r>
            </a:p>
          </p:txBody>
        </p:sp>
        <p:sp>
          <p:nvSpPr>
            <p:cNvPr id="24" name="Oval 1046"/>
            <p:cNvSpPr>
              <a:spLocks noChangeArrowheads="1"/>
            </p:cNvSpPr>
            <p:nvPr/>
          </p:nvSpPr>
          <p:spPr bwMode="auto">
            <a:xfrm>
              <a:off x="8839200" y="1752600"/>
              <a:ext cx="1104900" cy="11049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5" name="Rectangle 1047"/>
            <p:cNvSpPr>
              <a:spLocks noChangeArrowheads="1"/>
            </p:cNvSpPr>
            <p:nvPr/>
          </p:nvSpPr>
          <p:spPr bwMode="auto">
            <a:xfrm>
              <a:off x="8883650" y="2508250"/>
              <a:ext cx="609600" cy="3699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p</a:t>
              </a:r>
              <a:r>
                <a:rPr lang="en-US" altLang="zh-CN" sz="1800" b="1" i="1" baseline="-250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2</a:t>
              </a:r>
              <a:endParaRPr lang="en-US" altLang="zh-CN" sz="1800" b="1" i="1" baseline="-250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6" name="Line 1048"/>
            <p:cNvSpPr>
              <a:spLocks noChangeShapeType="1"/>
            </p:cNvSpPr>
            <p:nvPr/>
          </p:nvSpPr>
          <p:spPr bwMode="auto">
            <a:xfrm flipH="1">
              <a:off x="9012637" y="2344739"/>
              <a:ext cx="457200" cy="2286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med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27" name="Line 1085"/>
            <p:cNvSpPr>
              <a:spLocks noChangeShapeType="1"/>
            </p:cNvSpPr>
            <p:nvPr/>
          </p:nvSpPr>
          <p:spPr bwMode="auto">
            <a:xfrm flipV="1">
              <a:off x="8458200" y="2667000"/>
              <a:ext cx="457200" cy="304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  <p:grpSp>
        <p:nvGrpSpPr>
          <p:cNvPr id="28" name="Group 1049"/>
          <p:cNvGrpSpPr>
            <a:grpSpLocks/>
          </p:cNvGrpSpPr>
          <p:nvPr/>
        </p:nvGrpSpPr>
        <p:grpSpPr bwMode="auto">
          <a:xfrm>
            <a:off x="6303169" y="5001675"/>
            <a:ext cx="2863850" cy="1485900"/>
            <a:chOff x="3428" y="2740"/>
            <a:chExt cx="1804" cy="936"/>
          </a:xfrm>
        </p:grpSpPr>
        <p:sp>
          <p:nvSpPr>
            <p:cNvPr id="29" name="Oval 1050"/>
            <p:cNvSpPr>
              <a:spLocks noChangeArrowheads="1"/>
            </p:cNvSpPr>
            <p:nvPr/>
          </p:nvSpPr>
          <p:spPr bwMode="auto">
            <a:xfrm>
              <a:off x="3914" y="3089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0" name="Oval 1051"/>
            <p:cNvSpPr>
              <a:spLocks noChangeArrowheads="1"/>
            </p:cNvSpPr>
            <p:nvPr/>
          </p:nvSpPr>
          <p:spPr bwMode="auto">
            <a:xfrm>
              <a:off x="4126" y="3159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1" name="Oval 1052"/>
            <p:cNvSpPr>
              <a:spLocks noChangeArrowheads="1"/>
            </p:cNvSpPr>
            <p:nvPr/>
          </p:nvSpPr>
          <p:spPr bwMode="auto">
            <a:xfrm>
              <a:off x="4126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2" name="Oval 1053"/>
            <p:cNvSpPr>
              <a:spLocks noChangeArrowheads="1"/>
            </p:cNvSpPr>
            <p:nvPr/>
          </p:nvSpPr>
          <p:spPr bwMode="auto">
            <a:xfrm>
              <a:off x="3844" y="3370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3" name="Oval 1054"/>
            <p:cNvSpPr>
              <a:spLocks noChangeArrowheads="1"/>
            </p:cNvSpPr>
            <p:nvPr/>
          </p:nvSpPr>
          <p:spPr bwMode="auto">
            <a:xfrm>
              <a:off x="3985" y="3230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4" name="Oval 1055"/>
            <p:cNvSpPr>
              <a:spLocks noChangeArrowheads="1"/>
            </p:cNvSpPr>
            <p:nvPr/>
          </p:nvSpPr>
          <p:spPr bwMode="auto">
            <a:xfrm>
              <a:off x="4129" y="3514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5" name="Oval 1056"/>
            <p:cNvSpPr>
              <a:spLocks noChangeArrowheads="1"/>
            </p:cNvSpPr>
            <p:nvPr/>
          </p:nvSpPr>
          <p:spPr bwMode="auto">
            <a:xfrm>
              <a:off x="4196" y="3297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6" name="Oval 1057"/>
            <p:cNvSpPr>
              <a:spLocks noChangeArrowheads="1"/>
            </p:cNvSpPr>
            <p:nvPr/>
          </p:nvSpPr>
          <p:spPr bwMode="auto">
            <a:xfrm>
              <a:off x="4196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7" name="Oval 1058"/>
            <p:cNvSpPr>
              <a:spLocks noChangeArrowheads="1"/>
            </p:cNvSpPr>
            <p:nvPr/>
          </p:nvSpPr>
          <p:spPr bwMode="auto">
            <a:xfrm>
              <a:off x="4618" y="3230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Oval 1059"/>
            <p:cNvSpPr>
              <a:spLocks noChangeArrowheads="1"/>
            </p:cNvSpPr>
            <p:nvPr/>
          </p:nvSpPr>
          <p:spPr bwMode="auto">
            <a:xfrm>
              <a:off x="4478" y="2948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Oval 1060"/>
            <p:cNvSpPr>
              <a:spLocks noChangeArrowheads="1"/>
            </p:cNvSpPr>
            <p:nvPr/>
          </p:nvSpPr>
          <p:spPr bwMode="auto">
            <a:xfrm>
              <a:off x="3694" y="3252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0" name="Oval 1061"/>
            <p:cNvSpPr>
              <a:spLocks noChangeArrowheads="1"/>
            </p:cNvSpPr>
            <p:nvPr/>
          </p:nvSpPr>
          <p:spPr bwMode="auto">
            <a:xfrm>
              <a:off x="4266" y="3159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1" name="Oval 1062"/>
            <p:cNvSpPr>
              <a:spLocks noChangeArrowheads="1"/>
            </p:cNvSpPr>
            <p:nvPr/>
          </p:nvSpPr>
          <p:spPr bwMode="auto">
            <a:xfrm>
              <a:off x="4407" y="3370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2" name="Oval 1063"/>
            <p:cNvSpPr>
              <a:spLocks noChangeArrowheads="1"/>
            </p:cNvSpPr>
            <p:nvPr/>
          </p:nvSpPr>
          <p:spPr bwMode="auto">
            <a:xfrm>
              <a:off x="4759" y="3441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3" name="Rectangle 1064"/>
            <p:cNvSpPr>
              <a:spLocks noChangeArrowheads="1"/>
            </p:cNvSpPr>
            <p:nvPr/>
          </p:nvSpPr>
          <p:spPr bwMode="auto">
            <a:xfrm>
              <a:off x="3504" y="283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p</a:t>
              </a:r>
            </a:p>
          </p:txBody>
        </p:sp>
        <p:sp>
          <p:nvSpPr>
            <p:cNvPr id="44" name="Rectangle 1065"/>
            <p:cNvSpPr>
              <a:spLocks noChangeArrowheads="1"/>
            </p:cNvSpPr>
            <p:nvPr/>
          </p:nvSpPr>
          <p:spPr bwMode="auto">
            <a:xfrm>
              <a:off x="4992" y="283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q</a:t>
              </a:r>
            </a:p>
          </p:txBody>
        </p:sp>
        <p:sp>
          <p:nvSpPr>
            <p:cNvPr id="45" name="Oval 1066"/>
            <p:cNvSpPr>
              <a:spLocks noChangeArrowheads="1"/>
            </p:cNvSpPr>
            <p:nvPr/>
          </p:nvSpPr>
          <p:spPr bwMode="auto">
            <a:xfrm>
              <a:off x="4858" y="318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6" name="Oval 1067"/>
            <p:cNvSpPr>
              <a:spLocks noChangeArrowheads="1"/>
            </p:cNvSpPr>
            <p:nvPr/>
          </p:nvSpPr>
          <p:spPr bwMode="auto">
            <a:xfrm>
              <a:off x="4506" y="3207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7" name="Oval 1068"/>
            <p:cNvSpPr>
              <a:spLocks noChangeArrowheads="1"/>
            </p:cNvSpPr>
            <p:nvPr/>
          </p:nvSpPr>
          <p:spPr bwMode="auto">
            <a:xfrm>
              <a:off x="4647" y="3322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8" name="Oval 1069"/>
            <p:cNvSpPr>
              <a:spLocks noChangeArrowheads="1"/>
            </p:cNvSpPr>
            <p:nvPr/>
          </p:nvSpPr>
          <p:spPr bwMode="auto">
            <a:xfrm>
              <a:off x="4954" y="2942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49" name="Oval 1070"/>
            <p:cNvSpPr>
              <a:spLocks noChangeArrowheads="1"/>
            </p:cNvSpPr>
            <p:nvPr/>
          </p:nvSpPr>
          <p:spPr bwMode="auto">
            <a:xfrm>
              <a:off x="4602" y="2871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0" name="Oval 1071"/>
            <p:cNvSpPr>
              <a:spLocks noChangeArrowheads="1"/>
            </p:cNvSpPr>
            <p:nvPr/>
          </p:nvSpPr>
          <p:spPr bwMode="auto">
            <a:xfrm>
              <a:off x="4791" y="3034"/>
              <a:ext cx="63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1" name="Oval 1072"/>
            <p:cNvSpPr>
              <a:spLocks noChangeArrowheads="1"/>
            </p:cNvSpPr>
            <p:nvPr/>
          </p:nvSpPr>
          <p:spPr bwMode="auto">
            <a:xfrm>
              <a:off x="3524" y="298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2" name="Oval 1073"/>
            <p:cNvSpPr>
              <a:spLocks noChangeArrowheads="1"/>
            </p:cNvSpPr>
            <p:nvPr/>
          </p:nvSpPr>
          <p:spPr bwMode="auto">
            <a:xfrm>
              <a:off x="3860" y="2932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3" name="Oval 1074"/>
            <p:cNvSpPr>
              <a:spLocks noChangeArrowheads="1"/>
            </p:cNvSpPr>
            <p:nvPr/>
          </p:nvSpPr>
          <p:spPr bwMode="auto">
            <a:xfrm>
              <a:off x="4244" y="2884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4" name="Oval 1075"/>
            <p:cNvSpPr>
              <a:spLocks noChangeArrowheads="1"/>
            </p:cNvSpPr>
            <p:nvPr/>
          </p:nvSpPr>
          <p:spPr bwMode="auto">
            <a:xfrm>
              <a:off x="4484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5" name="Line 1076"/>
            <p:cNvSpPr>
              <a:spLocks noChangeShapeType="1"/>
            </p:cNvSpPr>
            <p:nvPr/>
          </p:nvSpPr>
          <p:spPr bwMode="auto">
            <a:xfrm flipV="1">
              <a:off x="3888" y="3312"/>
              <a:ext cx="288" cy="9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6" name="Line 1077"/>
            <p:cNvSpPr>
              <a:spLocks noChangeShapeType="1"/>
            </p:cNvSpPr>
            <p:nvPr/>
          </p:nvSpPr>
          <p:spPr bwMode="auto">
            <a:xfrm flipH="1">
              <a:off x="4272" y="3264"/>
              <a:ext cx="240" cy="4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7" name="Oval 1078"/>
            <p:cNvSpPr>
              <a:spLocks noChangeArrowheads="1"/>
            </p:cNvSpPr>
            <p:nvPr/>
          </p:nvSpPr>
          <p:spPr bwMode="auto">
            <a:xfrm>
              <a:off x="3818" y="2993"/>
              <a:ext cx="63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8" name="Oval 1079"/>
            <p:cNvSpPr>
              <a:spLocks noChangeArrowheads="1"/>
            </p:cNvSpPr>
            <p:nvPr/>
          </p:nvSpPr>
          <p:spPr bwMode="auto">
            <a:xfrm>
              <a:off x="3694" y="3044"/>
              <a:ext cx="62" cy="62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59" name="Oval 1080"/>
            <p:cNvSpPr>
              <a:spLocks noChangeArrowheads="1"/>
            </p:cNvSpPr>
            <p:nvPr/>
          </p:nvSpPr>
          <p:spPr bwMode="auto">
            <a:xfrm>
              <a:off x="3860" y="2807"/>
              <a:ext cx="62" cy="63"/>
            </a:xfrm>
            <a:prstGeom prst="ellipse">
              <a:avLst/>
            </a:prstGeom>
            <a:solidFill>
              <a:srgbClr val="CC33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0" name="Oval 1081"/>
            <p:cNvSpPr>
              <a:spLocks noChangeArrowheads="1"/>
            </p:cNvSpPr>
            <p:nvPr/>
          </p:nvSpPr>
          <p:spPr bwMode="auto">
            <a:xfrm>
              <a:off x="3428" y="2740"/>
              <a:ext cx="696" cy="696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eaLnBrk="1" fontAlgn="base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endParaRPr lang="zh-CN" altLang="zh-CN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1" name="Line 1082"/>
            <p:cNvSpPr>
              <a:spLocks noChangeShapeType="1"/>
            </p:cNvSpPr>
            <p:nvPr/>
          </p:nvSpPr>
          <p:spPr bwMode="auto">
            <a:xfrm>
              <a:off x="3744" y="3072"/>
              <a:ext cx="96" cy="2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2" name="Line 1083"/>
            <p:cNvSpPr>
              <a:spLocks noChangeShapeType="1"/>
            </p:cNvSpPr>
            <p:nvPr/>
          </p:nvSpPr>
          <p:spPr bwMode="auto">
            <a:xfrm flipH="1">
              <a:off x="4560" y="3072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180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63" name="Rectangle 1084"/>
            <p:cNvSpPr>
              <a:spLocks noChangeArrowheads="1"/>
            </p:cNvSpPr>
            <p:nvPr/>
          </p:nvSpPr>
          <p:spPr bwMode="auto">
            <a:xfrm>
              <a:off x="4176" y="3312"/>
              <a:ext cx="24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b="1" i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o</a:t>
              </a:r>
            </a:p>
          </p:txBody>
        </p:sp>
      </p:grpSp>
      <p:grpSp>
        <p:nvGrpSpPr>
          <p:cNvPr id="64" name="Group 50"/>
          <p:cNvGrpSpPr>
            <a:grpSpLocks/>
          </p:cNvGrpSpPr>
          <p:nvPr/>
        </p:nvGrpSpPr>
        <p:grpSpPr bwMode="auto">
          <a:xfrm>
            <a:off x="6200728" y="1600200"/>
            <a:ext cx="2914744" cy="1747780"/>
            <a:chOff x="5264150" y="4648200"/>
            <a:chExt cx="2914744" cy="1747780"/>
          </a:xfrm>
        </p:grpSpPr>
        <p:sp>
          <p:nvSpPr>
            <p:cNvPr id="65" name="Rectangle 2072"/>
            <p:cNvSpPr>
              <a:spLocks noChangeArrowheads="1"/>
            </p:cNvSpPr>
            <p:nvPr/>
          </p:nvSpPr>
          <p:spPr bwMode="auto">
            <a:xfrm>
              <a:off x="6940550" y="5453053"/>
              <a:ext cx="1238344" cy="72391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defTabSz="914400" fontAlgn="base"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 err="1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MinPts</a:t>
              </a:r>
              <a:r>
                <a:rPr lang="en-US" altLang="zh-CN" sz="1800" dirty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 = 5</a:t>
              </a:r>
            </a:p>
            <a:p>
              <a:pPr defTabSz="914400" fontAlgn="base">
                <a:spcBef>
                  <a:spcPts val="60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1800" dirty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Eps = 1 cm</a:t>
              </a:r>
            </a:p>
          </p:txBody>
        </p:sp>
        <p:grpSp>
          <p:nvGrpSpPr>
            <p:cNvPr id="66" name="Group 49"/>
            <p:cNvGrpSpPr>
              <a:grpSpLocks/>
            </p:cNvGrpSpPr>
            <p:nvPr/>
          </p:nvGrpSpPr>
          <p:grpSpPr bwMode="auto">
            <a:xfrm>
              <a:off x="5264150" y="4648200"/>
              <a:ext cx="1663700" cy="1747780"/>
              <a:chOff x="5264150" y="4648200"/>
              <a:chExt cx="1663700" cy="1747780"/>
            </a:xfrm>
          </p:grpSpPr>
          <p:sp>
            <p:nvSpPr>
              <p:cNvPr id="67" name="Oval 2054"/>
              <p:cNvSpPr>
                <a:spLocks noChangeArrowheads="1"/>
              </p:cNvSpPr>
              <p:nvPr/>
            </p:nvSpPr>
            <p:spPr bwMode="auto">
              <a:xfrm>
                <a:off x="5375275" y="54308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8" name="Oval 2055"/>
              <p:cNvSpPr>
                <a:spLocks noChangeArrowheads="1"/>
              </p:cNvSpPr>
              <p:nvPr/>
            </p:nvSpPr>
            <p:spPr bwMode="auto">
              <a:xfrm>
                <a:off x="5711825" y="55419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9" name="Oval 2056"/>
              <p:cNvSpPr>
                <a:spLocks noChangeArrowheads="1"/>
              </p:cNvSpPr>
              <p:nvPr/>
            </p:nvSpPr>
            <p:spPr bwMode="auto">
              <a:xfrm>
                <a:off x="5867400" y="51816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0" name="Oval 2057"/>
              <p:cNvSpPr>
                <a:spLocks noChangeArrowheads="1"/>
              </p:cNvSpPr>
              <p:nvPr/>
            </p:nvSpPr>
            <p:spPr bwMode="auto">
              <a:xfrm>
                <a:off x="5264150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1" name="Oval 2058"/>
              <p:cNvSpPr>
                <a:spLocks noChangeArrowheads="1"/>
              </p:cNvSpPr>
              <p:nvPr/>
            </p:nvSpPr>
            <p:spPr bwMode="auto">
              <a:xfrm>
                <a:off x="5487988" y="56546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2" name="Oval 2059"/>
              <p:cNvSpPr>
                <a:spLocks noChangeArrowheads="1"/>
              </p:cNvSpPr>
              <p:nvPr/>
            </p:nvSpPr>
            <p:spPr bwMode="auto">
              <a:xfrm>
                <a:off x="5487988" y="5876925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3" name="Oval 2060"/>
              <p:cNvSpPr>
                <a:spLocks noChangeArrowheads="1"/>
              </p:cNvSpPr>
              <p:nvPr/>
            </p:nvSpPr>
            <p:spPr bwMode="auto">
              <a:xfrm>
                <a:off x="5822950" y="5989638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4" name="Oval 2061"/>
              <p:cNvSpPr>
                <a:spLocks noChangeArrowheads="1"/>
              </p:cNvSpPr>
              <p:nvPr/>
            </p:nvSpPr>
            <p:spPr bwMode="auto">
              <a:xfrm>
                <a:off x="5822950" y="464820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5" name="Oval 2062"/>
              <p:cNvSpPr>
                <a:spLocks noChangeArrowheads="1"/>
              </p:cNvSpPr>
              <p:nvPr/>
            </p:nvSpPr>
            <p:spPr bwMode="auto">
              <a:xfrm>
                <a:off x="5822950" y="4983163"/>
                <a:ext cx="98425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6" name="Oval 2063"/>
              <p:cNvSpPr>
                <a:spLocks noChangeArrowheads="1"/>
              </p:cNvSpPr>
              <p:nvPr/>
            </p:nvSpPr>
            <p:spPr bwMode="auto">
              <a:xfrm>
                <a:off x="6492875" y="5654675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7" name="Oval 2064"/>
              <p:cNvSpPr>
                <a:spLocks noChangeArrowheads="1"/>
              </p:cNvSpPr>
              <p:nvPr/>
            </p:nvSpPr>
            <p:spPr bwMode="auto">
              <a:xfrm>
                <a:off x="6229396" y="5291223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8" name="Oval 2065"/>
              <p:cNvSpPr>
                <a:spLocks noChangeArrowheads="1"/>
              </p:cNvSpPr>
              <p:nvPr/>
            </p:nvSpPr>
            <p:spPr bwMode="auto">
              <a:xfrm>
                <a:off x="5711825" y="5765800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79" name="Oval 2066"/>
              <p:cNvSpPr>
                <a:spLocks noChangeArrowheads="1"/>
              </p:cNvSpPr>
              <p:nvPr/>
            </p:nvSpPr>
            <p:spPr bwMode="auto">
              <a:xfrm>
                <a:off x="5934075" y="5541963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80" name="Oval 2067"/>
              <p:cNvSpPr>
                <a:spLocks noChangeArrowheads="1"/>
              </p:cNvSpPr>
              <p:nvPr/>
            </p:nvSpPr>
            <p:spPr bwMode="auto">
              <a:xfrm>
                <a:off x="6157913" y="5876925"/>
                <a:ext cx="100013" cy="100013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81" name="Oval 2068"/>
              <p:cNvSpPr>
                <a:spLocks noChangeArrowheads="1"/>
              </p:cNvSpPr>
              <p:nvPr/>
            </p:nvSpPr>
            <p:spPr bwMode="auto">
              <a:xfrm>
                <a:off x="6716713" y="5989638"/>
                <a:ext cx="100013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82" name="Oval 2069"/>
              <p:cNvSpPr>
                <a:spLocks noChangeArrowheads="1"/>
              </p:cNvSpPr>
              <p:nvPr/>
            </p:nvSpPr>
            <p:spPr bwMode="auto">
              <a:xfrm>
                <a:off x="5487988" y="5291080"/>
                <a:ext cx="1104900" cy="1104900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83" name="Rectangle 2070"/>
              <p:cNvSpPr>
                <a:spLocks noChangeArrowheads="1"/>
              </p:cNvSpPr>
              <p:nvPr/>
            </p:nvSpPr>
            <p:spPr bwMode="auto">
              <a:xfrm>
                <a:off x="6300787" y="5051325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 dirty="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p</a:t>
                </a:r>
              </a:p>
            </p:txBody>
          </p:sp>
          <p:sp>
            <p:nvSpPr>
              <p:cNvPr id="84" name="Rectangle 2071"/>
              <p:cNvSpPr>
                <a:spLocks noChangeArrowheads="1"/>
              </p:cNvSpPr>
              <p:nvPr/>
            </p:nvSpPr>
            <p:spPr bwMode="auto">
              <a:xfrm>
                <a:off x="5867400" y="5715000"/>
                <a:ext cx="381000" cy="3699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8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q</a:t>
                </a:r>
              </a:p>
            </p:txBody>
          </p:sp>
          <p:sp>
            <p:nvSpPr>
              <p:cNvPr id="85" name="Oval 2065"/>
              <p:cNvSpPr>
                <a:spLocks noChangeArrowheads="1"/>
              </p:cNvSpPr>
              <p:nvPr/>
            </p:nvSpPr>
            <p:spPr bwMode="auto">
              <a:xfrm>
                <a:off x="5997575" y="5768975"/>
                <a:ext cx="98425" cy="98425"/>
              </a:xfrm>
              <a:prstGeom prst="ellipse">
                <a:avLst/>
              </a:prstGeom>
              <a:solidFill>
                <a:srgbClr val="CC33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8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877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DBSCAN: 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600200"/>
            <a:ext cx="5224266" cy="5121275"/>
          </a:xfrm>
        </p:spPr>
        <p:txBody>
          <a:bodyPr>
            <a:normAutofit/>
          </a:bodyPr>
          <a:lstStyle/>
          <a:p>
            <a:r>
              <a:rPr lang="en-US" altLang="zh-CN" sz="2800" b="1" dirty="0">
                <a:ea typeface="SimSun" panose="02010600030101010101" pitchFamily="2" charset="-122"/>
              </a:rPr>
              <a:t>Algorithm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Arbitrarily select a point </a:t>
            </a:r>
            <a:r>
              <a:rPr lang="en-US" altLang="zh-CN" sz="2400" i="1" dirty="0">
                <a:ea typeface="SimSun" panose="02010600030101010101" pitchFamily="2" charset="-122"/>
              </a:rPr>
              <a:t>p</a:t>
            </a:r>
            <a:endParaRPr lang="en-US" altLang="zh-CN" sz="2400" dirty="0">
              <a:ea typeface="SimSun" panose="02010600030101010101" pitchFamily="2" charset="-122"/>
            </a:endParaRP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Retrieve all points density-reachable </a:t>
            </a:r>
          </a:p>
          <a:p>
            <a:pPr marL="622300" lvl="3" indent="0">
              <a:buNone/>
            </a:pPr>
            <a:r>
              <a:rPr lang="en-US" altLang="zh-CN" dirty="0">
                <a:ea typeface="SimSun" panose="02010600030101010101" pitchFamily="2" charset="-122"/>
              </a:rPr>
              <a:t>from </a:t>
            </a:r>
            <a:r>
              <a:rPr lang="en-US" altLang="zh-CN" i="1" dirty="0">
                <a:ea typeface="SimSun" panose="02010600030101010101" pitchFamily="2" charset="-122"/>
              </a:rPr>
              <a:t>p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w.r.t</a:t>
            </a:r>
            <a:r>
              <a:rPr lang="en-US" altLang="zh-CN" dirty="0">
                <a:ea typeface="SimSun" panose="02010600030101010101" pitchFamily="2" charset="-122"/>
              </a:rPr>
              <a:t>. </a:t>
            </a:r>
            <a:r>
              <a:rPr lang="en-US" altLang="zh-CN" i="1" dirty="0">
                <a:ea typeface="SimSun" panose="02010600030101010101" pitchFamily="2" charset="-122"/>
              </a:rPr>
              <a:t>Eps</a:t>
            </a:r>
            <a:r>
              <a:rPr lang="en-US" altLang="zh-CN" dirty="0">
                <a:ea typeface="SimSun" panose="02010600030101010101" pitchFamily="2" charset="-122"/>
              </a:rPr>
              <a:t> and </a:t>
            </a:r>
            <a:r>
              <a:rPr lang="en-US" altLang="zh-CN" i="1" dirty="0" err="1">
                <a:ea typeface="SimSun" panose="02010600030101010101" pitchFamily="2" charset="-122"/>
              </a:rPr>
              <a:t>MinPts</a:t>
            </a:r>
            <a:endParaRPr lang="en-US" altLang="zh-CN" dirty="0">
              <a:ea typeface="SimSun" panose="02010600030101010101" pitchFamily="2" charset="-122"/>
            </a:endParaRPr>
          </a:p>
          <a:p>
            <a:pPr lvl="2"/>
            <a:r>
              <a:rPr lang="en-US" altLang="zh-CN" sz="2000" dirty="0">
                <a:ea typeface="SimSun" panose="02010600030101010101" pitchFamily="2" charset="-122"/>
              </a:rPr>
              <a:t>If </a:t>
            </a:r>
            <a:r>
              <a:rPr lang="en-US" altLang="zh-CN" sz="2000" i="1" dirty="0">
                <a:ea typeface="SimSun" panose="02010600030101010101" pitchFamily="2" charset="-122"/>
              </a:rPr>
              <a:t>p</a:t>
            </a:r>
            <a:r>
              <a:rPr lang="en-US" altLang="zh-CN" sz="2000" dirty="0">
                <a:ea typeface="SimSun" panose="02010600030101010101" pitchFamily="2" charset="-122"/>
              </a:rPr>
              <a:t> is a core point, a cluster is formed</a:t>
            </a:r>
          </a:p>
          <a:p>
            <a:pPr lvl="2"/>
            <a:r>
              <a:rPr lang="en-US" altLang="zh-CN" sz="2000" dirty="0">
                <a:ea typeface="SimSun" panose="02010600030101010101" pitchFamily="2" charset="-122"/>
              </a:rPr>
              <a:t>If </a:t>
            </a:r>
            <a:r>
              <a:rPr lang="en-US" altLang="zh-CN" sz="2000" i="1" dirty="0">
                <a:ea typeface="SimSun" panose="02010600030101010101" pitchFamily="2" charset="-122"/>
              </a:rPr>
              <a:t>p</a:t>
            </a:r>
            <a:r>
              <a:rPr lang="en-US" altLang="zh-CN" sz="2000" dirty="0">
                <a:ea typeface="SimSun" panose="02010600030101010101" pitchFamily="2" charset="-122"/>
              </a:rPr>
              <a:t> is a border point, no points are density-reachable from </a:t>
            </a:r>
            <a:r>
              <a:rPr lang="en-US" altLang="zh-CN" sz="2000" i="1" dirty="0">
                <a:ea typeface="SimSun" panose="02010600030101010101" pitchFamily="2" charset="-122"/>
              </a:rPr>
              <a:t>p,</a:t>
            </a:r>
            <a:r>
              <a:rPr lang="en-US" altLang="zh-CN" sz="2000" dirty="0">
                <a:ea typeface="SimSun" panose="02010600030101010101" pitchFamily="2" charset="-122"/>
              </a:rPr>
              <a:t> and DBSCAN visits the next point of the database</a:t>
            </a:r>
          </a:p>
          <a:p>
            <a:pPr lvl="1"/>
            <a:r>
              <a:rPr lang="en-US" altLang="zh-CN" sz="2400" dirty="0">
                <a:ea typeface="SimSun" panose="02010600030101010101" pitchFamily="2" charset="-122"/>
              </a:rPr>
              <a:t>Continue the process until all of the points have been </a:t>
            </a:r>
            <a:r>
              <a:rPr lang="en-US" altLang="zh-CN" sz="2400" dirty="0" smtClean="0">
                <a:ea typeface="SimSun" panose="02010600030101010101" pitchFamily="2" charset="-122"/>
              </a:rPr>
              <a:t>processed</a:t>
            </a:r>
            <a:endParaRPr lang="en-US" altLang="zh-CN" sz="2400" i="1" dirty="0"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7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4900613" y="1283167"/>
            <a:ext cx="3786187" cy="2264314"/>
            <a:chOff x="6917739" y="3172479"/>
            <a:chExt cx="4992920" cy="2583982"/>
          </a:xfrm>
        </p:grpSpPr>
        <p:grpSp>
          <p:nvGrpSpPr>
            <p:cNvPr id="36" name="Group 4"/>
            <p:cNvGrpSpPr>
              <a:grpSpLocks/>
            </p:cNvGrpSpPr>
            <p:nvPr/>
          </p:nvGrpSpPr>
          <p:grpSpPr bwMode="auto">
            <a:xfrm>
              <a:off x="6917739" y="3172479"/>
              <a:ext cx="4220989" cy="2566120"/>
              <a:chOff x="672" y="1712"/>
              <a:chExt cx="3849" cy="2224"/>
            </a:xfrm>
          </p:grpSpPr>
          <p:sp>
            <p:nvSpPr>
              <p:cNvPr id="40" name="Oval 5"/>
              <p:cNvSpPr>
                <a:spLocks noChangeArrowheads="1"/>
              </p:cNvSpPr>
              <p:nvPr/>
            </p:nvSpPr>
            <p:spPr bwMode="auto">
              <a:xfrm>
                <a:off x="1872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1" name="Oval 6"/>
              <p:cNvSpPr>
                <a:spLocks noChangeArrowheads="1"/>
              </p:cNvSpPr>
              <p:nvPr/>
            </p:nvSpPr>
            <p:spPr bwMode="auto">
              <a:xfrm>
                <a:off x="1824" y="273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2" name="Oval 7"/>
              <p:cNvSpPr>
                <a:spLocks noChangeArrowheads="1"/>
              </p:cNvSpPr>
              <p:nvPr/>
            </p:nvSpPr>
            <p:spPr bwMode="auto">
              <a:xfrm>
                <a:off x="2064" y="278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3" name="Oval 8"/>
              <p:cNvSpPr>
                <a:spLocks noChangeArrowheads="1"/>
              </p:cNvSpPr>
              <p:nvPr/>
            </p:nvSpPr>
            <p:spPr bwMode="auto">
              <a:xfrm>
                <a:off x="2160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4" name="Oval 9"/>
              <p:cNvSpPr>
                <a:spLocks noChangeArrowheads="1"/>
              </p:cNvSpPr>
              <p:nvPr/>
            </p:nvSpPr>
            <p:spPr bwMode="auto">
              <a:xfrm>
                <a:off x="2246" y="292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5" name="Oval 10"/>
              <p:cNvSpPr>
                <a:spLocks noChangeArrowheads="1"/>
              </p:cNvSpPr>
              <p:nvPr/>
            </p:nvSpPr>
            <p:spPr bwMode="auto">
              <a:xfrm>
                <a:off x="1872" y="297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6" name="Oval 11"/>
              <p:cNvSpPr>
                <a:spLocks noChangeArrowheads="1"/>
              </p:cNvSpPr>
              <p:nvPr/>
            </p:nvSpPr>
            <p:spPr bwMode="auto">
              <a:xfrm>
                <a:off x="2064" y="312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7" name="Oval 12"/>
              <p:cNvSpPr>
                <a:spLocks noChangeArrowheads="1"/>
              </p:cNvSpPr>
              <p:nvPr/>
            </p:nvSpPr>
            <p:spPr bwMode="auto">
              <a:xfrm>
                <a:off x="1968" y="336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8" name="Oval 13"/>
              <p:cNvSpPr>
                <a:spLocks noChangeArrowheads="1"/>
              </p:cNvSpPr>
              <p:nvPr/>
            </p:nvSpPr>
            <p:spPr bwMode="auto">
              <a:xfrm>
                <a:off x="2208" y="350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49" name="Oval 14"/>
              <p:cNvSpPr>
                <a:spLocks noChangeArrowheads="1"/>
              </p:cNvSpPr>
              <p:nvPr/>
            </p:nvSpPr>
            <p:spPr bwMode="auto">
              <a:xfrm>
                <a:off x="2304" y="36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0" name="Oval 15"/>
              <p:cNvSpPr>
                <a:spLocks noChangeArrowheads="1"/>
              </p:cNvSpPr>
              <p:nvPr/>
            </p:nvSpPr>
            <p:spPr bwMode="auto">
              <a:xfrm>
                <a:off x="2256" y="326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1" name="Oval 16"/>
              <p:cNvSpPr>
                <a:spLocks noChangeArrowheads="1"/>
              </p:cNvSpPr>
              <p:nvPr/>
            </p:nvSpPr>
            <p:spPr bwMode="auto">
              <a:xfrm>
                <a:off x="2880" y="192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2" name="Oval 17"/>
              <p:cNvSpPr>
                <a:spLocks noChangeArrowheads="1"/>
              </p:cNvSpPr>
              <p:nvPr/>
            </p:nvSpPr>
            <p:spPr bwMode="auto">
              <a:xfrm>
                <a:off x="2976" y="249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3" name="Oval 18"/>
              <p:cNvSpPr>
                <a:spLocks noChangeArrowheads="1"/>
              </p:cNvSpPr>
              <p:nvPr/>
            </p:nvSpPr>
            <p:spPr bwMode="auto">
              <a:xfrm>
                <a:off x="2832" y="2688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4" name="Oval 19"/>
              <p:cNvSpPr>
                <a:spLocks noChangeArrowheads="1"/>
              </p:cNvSpPr>
              <p:nvPr/>
            </p:nvSpPr>
            <p:spPr bwMode="auto">
              <a:xfrm>
                <a:off x="3168" y="278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5" name="Oval 20"/>
              <p:cNvSpPr>
                <a:spLocks noChangeArrowheads="1"/>
              </p:cNvSpPr>
              <p:nvPr/>
            </p:nvSpPr>
            <p:spPr bwMode="auto">
              <a:xfrm>
                <a:off x="3264" y="2544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6" name="Oval 21"/>
              <p:cNvSpPr>
                <a:spLocks noChangeArrowheads="1"/>
              </p:cNvSpPr>
              <p:nvPr/>
            </p:nvSpPr>
            <p:spPr bwMode="auto">
              <a:xfrm>
                <a:off x="2976" y="2880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7" name="Rectangle 22"/>
              <p:cNvSpPr>
                <a:spLocks noChangeArrowheads="1"/>
              </p:cNvSpPr>
              <p:nvPr/>
            </p:nvSpPr>
            <p:spPr bwMode="auto">
              <a:xfrm>
                <a:off x="1392" y="1824"/>
                <a:ext cx="2448" cy="211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8" name="Oval 23"/>
              <p:cNvSpPr>
                <a:spLocks noChangeArrowheads="1"/>
              </p:cNvSpPr>
              <p:nvPr/>
            </p:nvSpPr>
            <p:spPr bwMode="auto">
              <a:xfrm>
                <a:off x="1659" y="2260"/>
                <a:ext cx="608" cy="584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59" name="Oval 24"/>
              <p:cNvSpPr>
                <a:spLocks noChangeArrowheads="1"/>
              </p:cNvSpPr>
              <p:nvPr/>
            </p:nvSpPr>
            <p:spPr bwMode="auto">
              <a:xfrm>
                <a:off x="1802" y="2880"/>
                <a:ext cx="646" cy="623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0" name="Oval 25"/>
              <p:cNvSpPr>
                <a:spLocks noChangeArrowheads="1"/>
              </p:cNvSpPr>
              <p:nvPr/>
            </p:nvSpPr>
            <p:spPr bwMode="auto">
              <a:xfrm>
                <a:off x="2638" y="1712"/>
                <a:ext cx="616" cy="582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  <p:sp>
            <p:nvSpPr>
              <p:cNvPr id="61" name="AutoShape 26"/>
              <p:cNvSpPr>
                <a:spLocks/>
              </p:cNvSpPr>
              <p:nvPr/>
            </p:nvSpPr>
            <p:spPr bwMode="auto">
              <a:xfrm>
                <a:off x="912" y="3124"/>
                <a:ext cx="758" cy="274"/>
              </a:xfrm>
              <a:prstGeom prst="borderCallout1">
                <a:avLst>
                  <a:gd name="adj1" fmla="val 18750"/>
                  <a:gd name="adj2" fmla="val 108333"/>
                  <a:gd name="adj3" fmla="val 18750"/>
                  <a:gd name="adj4" fmla="val 16875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Core</a:t>
                </a:r>
              </a:p>
            </p:txBody>
          </p:sp>
          <p:sp>
            <p:nvSpPr>
              <p:cNvPr id="62" name="AutoShape 27"/>
              <p:cNvSpPr>
                <a:spLocks/>
              </p:cNvSpPr>
              <p:nvPr/>
            </p:nvSpPr>
            <p:spPr bwMode="auto">
              <a:xfrm>
                <a:off x="672" y="2523"/>
                <a:ext cx="817" cy="274"/>
              </a:xfrm>
              <a:prstGeom prst="borderCallout1">
                <a:avLst>
                  <a:gd name="adj1" fmla="val 14458"/>
                  <a:gd name="adj2" fmla="val 105884"/>
                  <a:gd name="adj3" fmla="val 14458"/>
                  <a:gd name="adj4" fmla="val 148528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Border</a:t>
                </a:r>
              </a:p>
            </p:txBody>
          </p:sp>
          <p:sp>
            <p:nvSpPr>
              <p:cNvPr id="63" name="AutoShape 28"/>
              <p:cNvSpPr>
                <a:spLocks/>
              </p:cNvSpPr>
              <p:nvPr/>
            </p:nvSpPr>
            <p:spPr bwMode="auto">
              <a:xfrm>
                <a:off x="3697" y="1921"/>
                <a:ext cx="824" cy="274"/>
              </a:xfrm>
              <a:prstGeom prst="borderCallout1">
                <a:avLst>
                  <a:gd name="adj1" fmla="val 24491"/>
                  <a:gd name="adj2" fmla="val -5810"/>
                  <a:gd name="adj3" fmla="val 21431"/>
                  <a:gd name="adj4" fmla="val -82810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fontAlgn="base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Corbel" charset="0"/>
                    <a:ea typeface="Corbel" charset="0"/>
                    <a:cs typeface="Corbel" charset="0"/>
                  </a:rPr>
                  <a:t>Outlier</a:t>
                </a:r>
              </a:p>
            </p:txBody>
          </p:sp>
          <p:sp>
            <p:nvSpPr>
              <p:cNvPr id="64" name="Oval 63"/>
              <p:cNvSpPr>
                <a:spLocks noChangeArrowheads="1"/>
              </p:cNvSpPr>
              <p:nvPr/>
            </p:nvSpPr>
            <p:spPr bwMode="auto">
              <a:xfrm>
                <a:off x="2400" y="3456"/>
                <a:ext cx="144" cy="144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chemeClr val="folHlink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folHlink"/>
                  </a:buClr>
                  <a:buSzPct val="50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5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5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defTabSz="914400" eaLnBrk="1" fontAlgn="base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</a:pPr>
                <a:endParaRPr lang="zh-CN" altLang="zh-CN" sz="120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endParaRPr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8994472" y="5229620"/>
              <a:ext cx="2916187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Border point: in cluster but neighborhood is not dense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181357" y="3780647"/>
              <a:ext cx="1658834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Outlier/noise: not in a cluster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93397" y="4513329"/>
              <a:ext cx="1946794" cy="526841"/>
            </a:xfrm>
            <a:prstGeom prst="rect">
              <a:avLst/>
            </a:prstGeom>
            <a:solidFill>
              <a:srgbClr val="FFFF66"/>
            </a:solidFill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sz="1200" dirty="0" smtClean="0">
                  <a:solidFill>
                    <a:srgbClr val="000000"/>
                  </a:solidFill>
                  <a:latin typeface="Corbel" charset="0"/>
                  <a:ea typeface="Corbel" charset="0"/>
                  <a:cs typeface="Corbel" charset="0"/>
                </a:rPr>
                <a:t>Core point: dense neighborhood</a:t>
              </a:r>
              <a:endParaRPr lang="en-US" sz="1200" dirty="0">
                <a:solidFill>
                  <a:srgbClr val="000000"/>
                </a:solidFill>
                <a:latin typeface="Corbel" charset="0"/>
                <a:ea typeface="Corbel" charset="0"/>
                <a:cs typeface="Corbe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5809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DBSCAN: 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11988" cy="5121275"/>
          </a:xfrm>
        </p:spPr>
        <p:txBody>
          <a:bodyPr>
            <a:normAutofit/>
          </a:bodyPr>
          <a:lstStyle/>
          <a:p>
            <a:r>
              <a:rPr lang="en-US" altLang="zh-CN" sz="2400" b="1" dirty="0" smtClean="0">
                <a:solidFill>
                  <a:srgbClr val="000000"/>
                </a:solidFill>
              </a:rPr>
              <a:t>Computational </a:t>
            </a:r>
            <a:r>
              <a:rPr lang="en-US" altLang="zh-CN" sz="2400" b="1" dirty="0">
                <a:solidFill>
                  <a:srgbClr val="000000"/>
                </a:solidFill>
              </a:rPr>
              <a:t>complexity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If a spatial index is used, the computational complexity of DBSCAN is O(</a:t>
            </a:r>
            <a:r>
              <a:rPr lang="en-US" altLang="zh-CN" sz="2000" dirty="0" err="1">
                <a:solidFill>
                  <a:srgbClr val="000000"/>
                </a:solidFill>
              </a:rPr>
              <a:t>nlogn</a:t>
            </a:r>
            <a:r>
              <a:rPr lang="en-US" altLang="zh-CN" sz="2000" dirty="0">
                <a:solidFill>
                  <a:srgbClr val="000000"/>
                </a:solidFill>
              </a:rPr>
              <a:t>), where n is the number of database objects </a:t>
            </a:r>
          </a:p>
          <a:p>
            <a:pPr lvl="1"/>
            <a:r>
              <a:rPr lang="en-US" altLang="zh-CN" sz="2000" dirty="0">
                <a:solidFill>
                  <a:srgbClr val="000000"/>
                </a:solidFill>
              </a:rPr>
              <a:t>Otherwise, the complexity is O(n</a:t>
            </a:r>
            <a:r>
              <a:rPr lang="en-US" altLang="zh-CN" sz="2000" baseline="30000" dirty="0">
                <a:solidFill>
                  <a:srgbClr val="000000"/>
                </a:solidFill>
              </a:rPr>
              <a:t>2</a:t>
            </a:r>
            <a:r>
              <a:rPr lang="en-US" altLang="zh-CN" sz="2000" dirty="0" smtClean="0">
                <a:solidFill>
                  <a:srgbClr val="000000"/>
                </a:solidFill>
              </a:rPr>
              <a:t>)</a:t>
            </a:r>
            <a:endParaRPr lang="en-US" altLang="zh-CN" sz="2000" i="1" dirty="0">
              <a:ea typeface="SimSun" panose="02010600030101010101" pitchFamily="2" charset="-122"/>
            </a:endParaRP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6028" y="3150205"/>
            <a:ext cx="3829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en.wikipedia.org/wiki/DBSCAN</a:t>
            </a:r>
            <a:endParaRPr lang="zh-CN" altLang="en-US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91" y="3568195"/>
            <a:ext cx="7799294" cy="28207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23682" y="4383741"/>
            <a:ext cx="6494930" cy="282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79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SimSun" panose="02010600030101010101" pitchFamily="2" charset="-122"/>
              </a:rPr>
              <a:t>DBSCAN Is Sensitive to the Setting of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68613-FF0B-4246-B613-8295211CFAFA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9100" y="1621341"/>
            <a:ext cx="8305800" cy="2705461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4400047"/>
            <a:ext cx="6681547" cy="137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4326802"/>
            <a:ext cx="1336199" cy="1045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95324" y="5845395"/>
            <a:ext cx="7753351" cy="369332"/>
          </a:xfrm>
          <a:prstGeom prst="rect">
            <a:avLst/>
          </a:prstGeom>
          <a:solidFill>
            <a:srgbClr val="FFFF66"/>
          </a:solidFill>
        </p:spPr>
        <p:txBody>
          <a:bodyPr wrap="square" rtlCol="0">
            <a:spAutoFit/>
          </a:bodyPr>
          <a:lstStyle/>
          <a:p>
            <a:pPr defTabSz="457189"/>
            <a:r>
              <a:rPr lang="en-US" dirty="0" smtClean="0">
                <a:solidFill>
                  <a:srgbClr val="000000"/>
                </a:solidFill>
              </a:rPr>
              <a:t>Ack. Figures from </a:t>
            </a:r>
            <a:r>
              <a:rPr lang="en-US" altLang="zh-CN" sz="1800" dirty="0">
                <a:solidFill>
                  <a:srgbClr val="000000"/>
                </a:solidFill>
              </a:rPr>
              <a:t>G. </a:t>
            </a:r>
            <a:r>
              <a:rPr lang="en-US" altLang="zh-CN" sz="1800" dirty="0" err="1">
                <a:solidFill>
                  <a:srgbClr val="000000"/>
                </a:solidFill>
              </a:rPr>
              <a:t>Karypis</a:t>
            </a:r>
            <a:r>
              <a:rPr lang="en-US" altLang="zh-CN" sz="1800" dirty="0">
                <a:solidFill>
                  <a:srgbClr val="000000"/>
                </a:solidFill>
              </a:rPr>
              <a:t>, E.-H. Han, and V. </a:t>
            </a:r>
            <a:r>
              <a:rPr lang="en-US" altLang="zh-CN" sz="1800" dirty="0" smtClean="0">
                <a:solidFill>
                  <a:srgbClr val="000000"/>
                </a:solidFill>
              </a:rPr>
              <a:t>Kumar, </a:t>
            </a:r>
            <a:r>
              <a:rPr lang="en-US" altLang="zh-CN" sz="1800" i="1" dirty="0" smtClean="0">
                <a:solidFill>
                  <a:srgbClr val="000000"/>
                </a:solidFill>
              </a:rPr>
              <a:t>COMPUTER</a:t>
            </a:r>
            <a:r>
              <a:rPr lang="en-US" altLang="zh-CN" sz="1800" dirty="0">
                <a:solidFill>
                  <a:srgbClr val="000000"/>
                </a:solidFill>
              </a:rPr>
              <a:t>, </a:t>
            </a:r>
            <a:r>
              <a:rPr lang="en-US" altLang="zh-CN" sz="1800" dirty="0" smtClean="0">
                <a:solidFill>
                  <a:srgbClr val="000000"/>
                </a:solidFill>
              </a:rPr>
              <a:t>32(8), 1999 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085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odule">
      <a:maj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ＭＳ ゴシック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50442</TotalTime>
  <Words>1807</Words>
  <Application>Microsoft Macintosh PowerPoint</Application>
  <PresentationFormat>On-screen Show (4:3)</PresentationFormat>
  <Paragraphs>337</Paragraphs>
  <Slides>30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Calibri</vt:lpstr>
      <vt:lpstr>Corbel</vt:lpstr>
      <vt:lpstr>SimSun</vt:lpstr>
      <vt:lpstr>Tahoma</vt:lpstr>
      <vt:lpstr>Times New Roman</vt:lpstr>
      <vt:lpstr>Wingdings</vt:lpstr>
      <vt:lpstr>华文楷体</vt:lpstr>
      <vt:lpstr>宋体</vt:lpstr>
      <vt:lpstr>Arial</vt:lpstr>
      <vt:lpstr>Office Theme</vt:lpstr>
      <vt:lpstr>PowerPoint Presentation</vt:lpstr>
      <vt:lpstr>Cluster Analysis</vt:lpstr>
      <vt:lpstr>Density-Based and Grid-Based Clustering Methods</vt:lpstr>
      <vt:lpstr>Density-Based Clustering Methods</vt:lpstr>
      <vt:lpstr>DBSCAN: A Density-Based Spatial Clustering Algorithm</vt:lpstr>
      <vt:lpstr>DBSCAN: Density-Reachable and Density-Connected</vt:lpstr>
      <vt:lpstr>DBSCAN: The Algorithm</vt:lpstr>
      <vt:lpstr>DBSCAN: The Algorithm</vt:lpstr>
      <vt:lpstr>DBSCAN Is Sensitive to the Setting of Parameters</vt:lpstr>
      <vt:lpstr>References: (III) Density-based Methods</vt:lpstr>
      <vt:lpstr>A General Suspiciousness Metric for Dense Blocks in Multimodal Data</vt:lpstr>
      <vt:lpstr>Suppose You Work in Twitter</vt:lpstr>
      <vt:lpstr>Massive Multi-Modal Data: Lines (Mass) &amp; Columns (Mode)</vt:lpstr>
      <vt:lpstr>Suspicious Behaviors in Multi-Modal Data</vt:lpstr>
      <vt:lpstr>Dense Blocks Indicates Suspiciousness</vt:lpstr>
      <vt:lpstr>Dense Blocks Indicates Suspiciousness</vt:lpstr>
      <vt:lpstr>Dense Blocks Indicates Suspiciousness</vt:lpstr>
      <vt:lpstr>Dense Blocks Indicates Suspiciousness</vt:lpstr>
      <vt:lpstr>Metric Criteria</vt:lpstr>
      <vt:lpstr>Axioms 1-4</vt:lpstr>
      <vt:lpstr>Axiom 5: Multimodal</vt:lpstr>
      <vt:lpstr>Our Principled Idea: Scoring Suspiciousness</vt:lpstr>
      <vt:lpstr>Our Principled Idea: Scoring Suspiciousness</vt:lpstr>
      <vt:lpstr>A General Suspiciousness Metric</vt:lpstr>
      <vt:lpstr>CrossSpot: Local Search with the Metric</vt:lpstr>
      <vt:lpstr>Advantage: “Suspiciousness” and CrossSpot</vt:lpstr>
      <vt:lpstr>Performance: Synthetic Data</vt:lpstr>
      <vt:lpstr>Performance: Manipulating Trends</vt:lpstr>
      <vt:lpstr>Performance: Network Blocks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Manasi Vartak</dc:creator>
  <cp:lastModifiedBy>MengJiang</cp:lastModifiedBy>
  <cp:revision>2197</cp:revision>
  <cp:lastPrinted>2017-01-15T22:23:57Z</cp:lastPrinted>
  <dcterms:created xsi:type="dcterms:W3CDTF">2015-05-16T14:51:23Z</dcterms:created>
  <dcterms:modified xsi:type="dcterms:W3CDTF">2017-07-29T04:59:50Z</dcterms:modified>
</cp:coreProperties>
</file>